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19"/>
  </p:notesMasterIdLst>
  <p:handoutMasterIdLst>
    <p:handoutMasterId r:id="rId20"/>
  </p:handoutMasterIdLst>
  <p:sldIdLst>
    <p:sldId id="693" r:id="rId7"/>
    <p:sldId id="717" r:id="rId8"/>
    <p:sldId id="723" r:id="rId9"/>
    <p:sldId id="258" r:id="rId10"/>
    <p:sldId id="724" r:id="rId11"/>
    <p:sldId id="719" r:id="rId12"/>
    <p:sldId id="727" r:id="rId13"/>
    <p:sldId id="728" r:id="rId14"/>
    <p:sldId id="725" r:id="rId15"/>
    <p:sldId id="726" r:id="rId16"/>
    <p:sldId id="718" r:id="rId17"/>
    <p:sldId id="680" r:id="rId18"/>
  </p:sldIdLst>
  <p:sldSz cx="12196763" cy="6858000"/>
  <p:notesSz cx="6805613" cy="9939338"/>
  <p:custDataLst>
    <p:tags r:id="rId21"/>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84056"/>
    <a:srgbClr val="FFC000"/>
    <a:srgbClr val="0078D5"/>
    <a:srgbClr val="B1C0D4"/>
    <a:srgbClr val="FFFFFF"/>
    <a:srgbClr val="34393C"/>
    <a:srgbClr val="FFB8B8"/>
    <a:srgbClr val="FFF3D7"/>
    <a:srgbClr val="DBF2FF"/>
    <a:srgbClr val="C5E5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1885"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9" d="100"/>
          <a:sy n="79" d="100"/>
        </p:scale>
        <p:origin x="3954" y="96"/>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slideMaster" Target="slideMasters/slideMaster3.xml"/><Relationship Id="rId21" Type="http://schemas.openxmlformats.org/officeDocument/2006/relationships/tags" Target="tags/tag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54939"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pPr>
                <a:defRPr/>
              </a:pPr>
              <a:t>2022/10/7</a:t>
            </a:fld>
            <a:endParaRPr lang="en-US" altLang="zh-CN"/>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2022/10/7</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PlaceHolder 1"/>
          <p:cNvSpPr>
            <a:spLocks noGrp="1" noRot="1" noChangeAspect="1"/>
          </p:cNvSpPr>
          <p:nvPr>
            <p:ph type="sldImg"/>
          </p:nvPr>
        </p:nvSpPr>
        <p:spPr>
          <a:xfrm>
            <a:off x="685800" y="1143000"/>
            <a:ext cx="5486400" cy="3086100"/>
          </a:xfrm>
          <a:prstGeom prst="rect">
            <a:avLst/>
          </a:prstGeom>
          <a:ln w="0">
            <a:noFill/>
          </a:ln>
        </p:spPr>
      </p:sp>
      <p:sp>
        <p:nvSpPr>
          <p:cNvPr id="205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52"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4972D7B-4788-4011-AFF5-19D09FEE8B61}" type="slidenum">
              <a:rPr lang="en-US" sz="1200" b="0" strike="noStrike" spc="-1">
                <a:latin typeface="Times New Roman"/>
              </a:rPr>
              <a:t>3</a:t>
            </a:fld>
            <a:endParaRPr lang="en-US" sz="1200" b="0" strike="noStrike" spc="-1">
              <a:latin typeface="Times New Roman"/>
            </a:endParaRPr>
          </a:p>
        </p:txBody>
      </p:sp>
    </p:spTree>
    <p:extLst>
      <p:ext uri="{BB962C8B-B14F-4D97-AF65-F5344CB8AC3E}">
        <p14:creationId xmlns:p14="http://schemas.microsoft.com/office/powerpoint/2010/main" val="1958823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PlaceHolder 1"/>
          <p:cNvSpPr>
            <a:spLocks noGrp="1" noRot="1" noChangeAspect="1"/>
          </p:cNvSpPr>
          <p:nvPr>
            <p:ph type="sldImg"/>
          </p:nvPr>
        </p:nvSpPr>
        <p:spPr>
          <a:xfrm>
            <a:off x="685800" y="1143000"/>
            <a:ext cx="5486400" cy="3086100"/>
          </a:xfrm>
          <a:prstGeom prst="rect">
            <a:avLst/>
          </a:prstGeom>
          <a:ln w="0">
            <a:noFill/>
          </a:ln>
        </p:spPr>
      </p:sp>
      <p:sp>
        <p:nvSpPr>
          <p:cNvPr id="205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52"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4972D7B-4788-4011-AFF5-19D09FEE8B61}" type="slidenum">
              <a:rPr lang="en-US" sz="1200" b="0" strike="noStrike" spc="-1">
                <a:latin typeface="Times New Roman"/>
              </a:rPr>
              <a:t>4</a:t>
            </a:fld>
            <a:endParaRPr lang="en-US" sz="1200" b="0" strike="noStrike" spc="-1">
              <a:latin typeface="Times New Roman"/>
            </a:endParaRPr>
          </a:p>
        </p:txBody>
      </p:sp>
    </p:spTree>
    <p:extLst>
      <p:ext uri="{BB962C8B-B14F-4D97-AF65-F5344CB8AC3E}">
        <p14:creationId xmlns:p14="http://schemas.microsoft.com/office/powerpoint/2010/main" val="3461262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PlaceHolder 1"/>
          <p:cNvSpPr>
            <a:spLocks noGrp="1" noRot="1" noChangeAspect="1"/>
          </p:cNvSpPr>
          <p:nvPr>
            <p:ph type="sldImg"/>
          </p:nvPr>
        </p:nvSpPr>
        <p:spPr>
          <a:xfrm>
            <a:off x="685800" y="1143000"/>
            <a:ext cx="5486400" cy="3086100"/>
          </a:xfrm>
          <a:prstGeom prst="rect">
            <a:avLst/>
          </a:prstGeom>
          <a:ln w="0">
            <a:noFill/>
          </a:ln>
        </p:spPr>
      </p:sp>
      <p:sp>
        <p:nvSpPr>
          <p:cNvPr id="205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52"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4972D7B-4788-4011-AFF5-19D09FEE8B61}" type="slidenum">
              <a:rPr lang="en-US" sz="1200" b="0" strike="noStrike" spc="-1">
                <a:latin typeface="Times New Roman"/>
              </a:rPr>
              <a:t>5</a:t>
            </a:fld>
            <a:endParaRPr lang="en-US" sz="1200" b="0" strike="noStrike" spc="-1">
              <a:latin typeface="Times New Roman"/>
            </a:endParaRPr>
          </a:p>
        </p:txBody>
      </p:sp>
    </p:spTree>
    <p:extLst>
      <p:ext uri="{BB962C8B-B14F-4D97-AF65-F5344CB8AC3E}">
        <p14:creationId xmlns:p14="http://schemas.microsoft.com/office/powerpoint/2010/main" val="3156691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PlaceHolder 1"/>
          <p:cNvSpPr>
            <a:spLocks noGrp="1" noRot="1" noChangeAspect="1"/>
          </p:cNvSpPr>
          <p:nvPr>
            <p:ph type="sldImg"/>
          </p:nvPr>
        </p:nvSpPr>
        <p:spPr>
          <a:xfrm>
            <a:off x="685800" y="1143000"/>
            <a:ext cx="5486400" cy="3086100"/>
          </a:xfrm>
          <a:prstGeom prst="rect">
            <a:avLst/>
          </a:prstGeom>
          <a:ln w="0">
            <a:noFill/>
          </a:ln>
        </p:spPr>
      </p:sp>
      <p:sp>
        <p:nvSpPr>
          <p:cNvPr id="205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52"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4972D7B-4788-4011-AFF5-19D09FEE8B61}" type="slidenum">
              <a:rPr lang="en-US" sz="1200" b="0" strike="noStrike" spc="-1">
                <a:latin typeface="Times New Roman"/>
              </a:rPr>
              <a:t>6</a:t>
            </a:fld>
            <a:endParaRPr lang="en-US" sz="1200" b="0" strike="noStrike" spc="-1">
              <a:latin typeface="Times New Roman"/>
            </a:endParaRPr>
          </a:p>
        </p:txBody>
      </p:sp>
    </p:spTree>
    <p:extLst>
      <p:ext uri="{BB962C8B-B14F-4D97-AF65-F5344CB8AC3E}">
        <p14:creationId xmlns:p14="http://schemas.microsoft.com/office/powerpoint/2010/main" val="502521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12</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12</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19530"/>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600203"/>
            <a:ext cx="5290949"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731329"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3271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963473" cy="4525736"/>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636179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963473" cy="4525736"/>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5768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344304"/>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413398"/>
            <a:ext cx="10757396"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hyperlink" Target="http://www.mindspore.cn/" TargetMode="External"/></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9.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0.xml"/><Relationship Id="rId6" Type="http://schemas.openxmlformats.org/officeDocument/2006/relationships/hyperlink" Target="http://www.hiascend.com/" TargetMode="External"/><Relationship Id="rId5" Type="http://schemas.openxmlformats.org/officeDocument/2006/relationships/image" Target="../media/image9.png"/><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print"/>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Huawei Confidential.</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图片 7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278919" y="6300502"/>
            <a:ext cx="781181" cy="486440"/>
          </a:xfrm>
          <a:prstGeom prst="rect">
            <a:avLst/>
          </a:prstGeom>
        </p:spPr>
      </p:pic>
      <p:pic>
        <p:nvPicPr>
          <p:cNvPr id="76" name="图片 75">
            <a:extLst>
              <a:ext uri="{FF2B5EF4-FFF2-40B4-BE49-F238E27FC236}">
                <a16:creationId xmlns:a16="http://schemas.microsoft.com/office/drawing/2014/main" id="{2CD920F6-85A1-254B-8389-C41D9B81F25D}"/>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65223"/>
          <a:stretch/>
        </p:blipFill>
        <p:spPr>
          <a:xfrm>
            <a:off x="10816473" y="6237312"/>
            <a:ext cx="429397" cy="694536"/>
          </a:xfrm>
          <a:prstGeom prst="rect">
            <a:avLst/>
          </a:prstGeom>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5701713"/>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Huawei Confidential.</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7" r:id="rId3"/>
    <p:sldLayoutId id="2147483908"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09"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3.emf"/><Relationship Id="rId4" Type="http://schemas.openxmlformats.org/officeDocument/2006/relationships/image" Target="../media/image12.emf"/></Relationships>
</file>

<file path=ppt/slides/_rels/slide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4.tiff"/></Relationships>
</file>

<file path=ppt/slides/_rels/slide5.xml.rels><?xml version="1.0" encoding="UTF-8" standalone="yes"?>
<Relationships xmlns="http://schemas.openxmlformats.org/package/2006/relationships"><Relationship Id="rId8" Type="http://schemas.openxmlformats.org/officeDocument/2006/relationships/image" Target="../media/image18.tiff"/><Relationship Id="rId3" Type="http://schemas.openxmlformats.org/officeDocument/2006/relationships/image" Target="../media/image11.emf"/><Relationship Id="rId7" Type="http://schemas.openxmlformats.org/officeDocument/2006/relationships/image" Target="../media/image17.tiff"/><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tiff"/></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22.tiff"/><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7741" y="2060848"/>
            <a:ext cx="7418962" cy="2207832"/>
          </a:xfrm>
          <a:solidFill>
            <a:srgbClr val="FFFFFF">
              <a:alpha val="50196"/>
            </a:srgbClr>
          </a:solidFill>
        </p:spPr>
        <p:txBody>
          <a:bodyPr>
            <a:normAutofit/>
          </a:bodyPr>
          <a:lstStyle/>
          <a:p>
            <a:pPr>
              <a:lnSpc>
                <a:spcPct val="100000"/>
              </a:lnSpc>
            </a:pPr>
            <a:r>
              <a:rPr lang="zh-CN" altLang="en-US" sz="12000" dirty="0">
                <a:solidFill>
                  <a:srgbClr val="384056"/>
                </a:solidFill>
                <a:latin typeface="GEETYPE-SkyGB-Flash Reguar" panose="02010604000000000000" pitchFamily="2" charset="-122"/>
                <a:ea typeface="GEETYPE-SkyGB-Flash Reguar" panose="02010604000000000000" pitchFamily="2" charset="-122"/>
              </a:rPr>
              <a:t>计算图</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1"/>
          </p:nvPr>
        </p:nvSpPr>
        <p:spPr>
          <a:xfrm>
            <a:off x="1561877" y="4641774"/>
            <a:ext cx="5954987" cy="768086"/>
          </a:xfrm>
        </p:spPr>
        <p:txBody>
          <a:bodyPr anchor="ctr"/>
          <a:lstStyle/>
          <a:p>
            <a:pPr>
              <a:lnSpc>
                <a:spcPct val="100000"/>
              </a:lnSpc>
            </a:pPr>
            <a:r>
              <a:rPr lang="en-US" altLang="zh-CN" sz="4400" b="1" dirty="0">
                <a:solidFill>
                  <a:srgbClr val="384056"/>
                </a:solidFill>
                <a:latin typeface="GEETYPE-SkyGB-Flash Reguar" panose="02010604000000000000" pitchFamily="2" charset="-122"/>
                <a:ea typeface="GEETYPE-SkyGB-Flash Reguar" panose="02010604000000000000" pitchFamily="2" charset="-122"/>
              </a:rPr>
              <a:t>ZOMI</a:t>
            </a:r>
            <a:r>
              <a:rPr lang="zh-CN" altLang="en-US" sz="4400" b="1" dirty="0">
                <a:solidFill>
                  <a:srgbClr val="384056"/>
                </a:solidFill>
                <a:latin typeface="GEETYPE-SkyGB-Flash Reguar" panose="02010604000000000000" pitchFamily="2" charset="-122"/>
                <a:ea typeface="GEETYPE-SkyGB-Flash Reguar" panose="02010604000000000000" pitchFamily="2" charset="-122"/>
              </a:rPr>
              <a:t> 酱</a:t>
            </a: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184" y="4698538"/>
            <a:ext cx="720081" cy="720081"/>
          </a:xfrm>
          <a:prstGeom prst="ellipse">
            <a:avLst/>
          </a:prstGeom>
          <a:ln w="57150" cap="rnd">
            <a:noFill/>
            <a:prstDash val="sysDot"/>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673046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PlaceHolder 1"/>
          <p:cNvSpPr>
            <a:spLocks noGrp="1"/>
          </p:cNvSpPr>
          <p:nvPr>
            <p:ph type="title"/>
          </p:nvPr>
        </p:nvSpPr>
        <p:spPr>
          <a:xfrm>
            <a:off x="558070" y="1556792"/>
            <a:ext cx="11018160" cy="553680"/>
          </a:xfrm>
          <a:prstGeom prst="rect">
            <a:avLst/>
          </a:prstGeom>
          <a:noFill/>
          <a:ln w="0">
            <a:noFill/>
          </a:ln>
        </p:spPr>
        <p:txBody>
          <a:bodyPr lIns="0" tIns="0" rIns="0" bIns="0" anchor="ctr">
            <a:noAutofit/>
          </a:bodyPr>
          <a:lstStyle/>
          <a:p>
            <a:pPr algn="ctr">
              <a:lnSpc>
                <a:spcPct val="100000"/>
              </a:lnSpc>
              <a:buNone/>
            </a:pPr>
            <a:r>
              <a:rPr lang="zh-CN" altLang="en-US" sz="2400" spc="-52" dirty="0">
                <a:solidFill>
                  <a:srgbClr val="384056"/>
                </a:solidFill>
                <a:latin typeface="Segoe UI Semibold"/>
              </a:rPr>
              <a:t>基于数据流图（</a:t>
            </a:r>
            <a:r>
              <a:rPr lang="en-US" sz="2400" spc="-52" dirty="0">
                <a:solidFill>
                  <a:srgbClr val="384056"/>
                </a:solidFill>
                <a:latin typeface="Segoe UI Semibold"/>
              </a:rPr>
              <a:t>DAG</a:t>
            </a:r>
            <a:r>
              <a:rPr lang="zh-CN" altLang="en-US" sz="2400" spc="-52" dirty="0">
                <a:solidFill>
                  <a:srgbClr val="384056"/>
                </a:solidFill>
                <a:latin typeface="Segoe UI Semibold"/>
              </a:rPr>
              <a:t>）的计算框架</a:t>
            </a:r>
            <a:endParaRPr lang="en-US" sz="2400" b="0" spc="-1" dirty="0">
              <a:solidFill>
                <a:srgbClr val="384056"/>
              </a:solidFill>
              <a:latin typeface="Segoe UI"/>
            </a:endParaRPr>
          </a:p>
        </p:txBody>
      </p:sp>
      <p:sp>
        <p:nvSpPr>
          <p:cNvPr id="897" name="PlaceHolder 2"/>
          <p:cNvSpPr>
            <a:spLocks noGrp="1"/>
          </p:cNvSpPr>
          <p:nvPr>
            <p:ph/>
          </p:nvPr>
        </p:nvSpPr>
        <p:spPr>
          <a:xfrm>
            <a:off x="481757" y="2615970"/>
            <a:ext cx="4430472" cy="2880320"/>
          </a:xfrm>
          <a:prstGeom prst="rect">
            <a:avLst/>
          </a:prstGeom>
          <a:noFill/>
          <a:ln w="0">
            <a:noFill/>
          </a:ln>
        </p:spPr>
        <p:txBody>
          <a:bodyPr lIns="0" tIns="0" rIns="0" bIns="0" anchor="t">
            <a:noAutofit/>
          </a:bodyPr>
          <a:lstStyle/>
          <a:p>
            <a:pPr marL="0" indent="0">
              <a:lnSpc>
                <a:spcPct val="130000"/>
              </a:lnSpc>
              <a:spcBef>
                <a:spcPts val="561"/>
              </a:spcBef>
              <a:buClr>
                <a:srgbClr val="1A1A1A"/>
              </a:buClr>
              <a:buSzPct val="90000"/>
              <a:buNone/>
            </a:pPr>
            <a:r>
              <a:rPr lang="en-US" altLang="zh-CN" sz="1800" spc="-1" dirty="0">
                <a:solidFill>
                  <a:srgbClr val="FFC000"/>
                </a:solidFill>
                <a:latin typeface="+mj-ea"/>
                <a:ea typeface="+mj-ea"/>
              </a:rPr>
              <a:t>DAG</a:t>
            </a:r>
            <a:r>
              <a:rPr lang="zh-CN" altLang="en-US" sz="1800" spc="-1" dirty="0">
                <a:solidFill>
                  <a:srgbClr val="FFC000"/>
                </a:solidFill>
                <a:latin typeface="+mj-ea"/>
                <a:ea typeface="+mj-ea"/>
              </a:rPr>
              <a:t> 表示计算逻辑和状态</a:t>
            </a:r>
            <a:endParaRPr lang="en-US" sz="1800" spc="-1" dirty="0">
              <a:solidFill>
                <a:srgbClr val="FFC000"/>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节点代表 </a:t>
            </a:r>
            <a:r>
              <a:rPr lang="en-US" sz="1800" spc="-1" dirty="0">
                <a:solidFill>
                  <a:srgbClr val="384056"/>
                </a:solidFill>
                <a:latin typeface="+mj-ea"/>
                <a:ea typeface="+mj-ea"/>
              </a:rPr>
              <a:t>Operator</a:t>
            </a:r>
          </a:p>
          <a:p>
            <a:pPr marL="457200" lvl="1" indent="-228600">
              <a:lnSpc>
                <a:spcPct val="13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边代表 </a:t>
            </a:r>
            <a:r>
              <a:rPr lang="en-US" sz="1800" spc="-1" dirty="0">
                <a:solidFill>
                  <a:srgbClr val="384056"/>
                </a:solidFill>
                <a:latin typeface="+mj-ea"/>
                <a:ea typeface="+mj-ea"/>
              </a:rPr>
              <a:t>Tensor</a:t>
            </a:r>
          </a:p>
          <a:p>
            <a:pPr marL="0" indent="0">
              <a:lnSpc>
                <a:spcPct val="130000"/>
              </a:lnSpc>
              <a:spcBef>
                <a:spcPts val="561"/>
              </a:spcBef>
              <a:buClr>
                <a:srgbClr val="1A1A1A"/>
              </a:buClr>
              <a:buSzPct val="90000"/>
              <a:buNone/>
            </a:pPr>
            <a:r>
              <a:rPr lang="zh-CN" altLang="en-US" sz="1800" spc="-1" dirty="0">
                <a:solidFill>
                  <a:srgbClr val="FFC000"/>
                </a:solidFill>
                <a:latin typeface="+mj-ea"/>
                <a:ea typeface="+mj-ea"/>
              </a:rPr>
              <a:t>特殊的操作</a:t>
            </a:r>
            <a:endParaRPr lang="en-US" sz="1800" spc="-1" dirty="0">
              <a:solidFill>
                <a:srgbClr val="FFC000"/>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如：</a:t>
            </a:r>
            <a:r>
              <a:rPr lang="en-US" altLang="zh-CN" sz="1800" spc="-1" dirty="0">
                <a:solidFill>
                  <a:srgbClr val="384056"/>
                </a:solidFill>
                <a:latin typeface="+mj-ea"/>
                <a:ea typeface="+mj-ea"/>
              </a:rPr>
              <a:t>For/</a:t>
            </a:r>
            <a:r>
              <a:rPr lang="en-US" sz="1800" spc="-1" dirty="0">
                <a:solidFill>
                  <a:srgbClr val="384056"/>
                </a:solidFill>
                <a:latin typeface="+mj-ea"/>
                <a:ea typeface="+mj-ea"/>
              </a:rPr>
              <a:t>While </a:t>
            </a:r>
            <a:r>
              <a:rPr lang="zh-CN" altLang="en-US" sz="1800" spc="-1" dirty="0">
                <a:solidFill>
                  <a:srgbClr val="384056"/>
                </a:solidFill>
                <a:latin typeface="+mj-ea"/>
                <a:ea typeface="+mj-ea"/>
              </a:rPr>
              <a:t>等构建控制流</a:t>
            </a:r>
            <a:endParaRPr lang="en-US" sz="1800" spc="-1" dirty="0">
              <a:solidFill>
                <a:srgbClr val="384056"/>
              </a:solidFill>
              <a:latin typeface="+mj-ea"/>
              <a:ea typeface="+mj-ea"/>
            </a:endParaRPr>
          </a:p>
          <a:p>
            <a:pPr marL="0" indent="0">
              <a:lnSpc>
                <a:spcPct val="130000"/>
              </a:lnSpc>
              <a:spcBef>
                <a:spcPts val="561"/>
              </a:spcBef>
              <a:buClr>
                <a:srgbClr val="1A1A1A"/>
              </a:buClr>
              <a:buSzPct val="90000"/>
              <a:buNone/>
            </a:pPr>
            <a:r>
              <a:rPr lang="zh-CN" altLang="en-US" sz="1800" spc="-1" dirty="0">
                <a:solidFill>
                  <a:srgbClr val="FFC000"/>
                </a:solidFill>
                <a:latin typeface="+mj-ea"/>
                <a:ea typeface="+mj-ea"/>
              </a:rPr>
              <a:t>特殊的边</a:t>
            </a:r>
            <a:endParaRPr lang="en-US" sz="1800" spc="-1" dirty="0">
              <a:solidFill>
                <a:srgbClr val="FFC000"/>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如：控制边表示节点间依赖</a:t>
            </a:r>
            <a:endParaRPr lang="en-US" sz="1800" spc="-1" dirty="0">
              <a:solidFill>
                <a:srgbClr val="384056"/>
              </a:solidFill>
              <a:latin typeface="+mj-ea"/>
              <a:ea typeface="+mj-ea"/>
            </a:endParaRPr>
          </a:p>
        </p:txBody>
      </p:sp>
      <p:sp>
        <p:nvSpPr>
          <p:cNvPr id="17" name="矩形 16">
            <a:extLst>
              <a:ext uri="{FF2B5EF4-FFF2-40B4-BE49-F238E27FC236}">
                <a16:creationId xmlns:a16="http://schemas.microsoft.com/office/drawing/2014/main" id="{6929604A-DE01-7344-989A-E2C98BC8D057}"/>
              </a:ext>
            </a:extLst>
          </p:cNvPr>
          <p:cNvSpPr/>
          <p:nvPr/>
        </p:nvSpPr>
        <p:spPr>
          <a:xfrm>
            <a:off x="586661" y="469193"/>
            <a:ext cx="3914854" cy="584775"/>
          </a:xfrm>
          <a:prstGeom prst="rect">
            <a:avLst/>
          </a:prstGeom>
        </p:spPr>
        <p:txBody>
          <a:bodyPr wrap="none">
            <a:spAutoFit/>
          </a:bodyPr>
          <a:lstStyle/>
          <a:p>
            <a:r>
              <a:rPr lang="zh-CN" altLang="en-US" sz="3200" b="1" dirty="0">
                <a:solidFill>
                  <a:srgbClr val="384056"/>
                </a:solidFill>
                <a:latin typeface="Microsoft YaHei" panose="020B0503020204020204" pitchFamily="34" charset="-122"/>
                <a:ea typeface="Microsoft YaHei" panose="020B0503020204020204" pitchFamily="34" charset="-122"/>
                <a:cs typeface="Arial" pitchFamily="34" charset="0"/>
              </a:rPr>
              <a:t>基于计算图的</a:t>
            </a:r>
            <a:r>
              <a:rPr lang="en-US" altLang="zh-CN" sz="3200" b="1" dirty="0">
                <a:solidFill>
                  <a:srgbClr val="384056"/>
                </a:solidFill>
                <a:latin typeface="Microsoft YaHei" panose="020B0503020204020204" pitchFamily="34" charset="-122"/>
                <a:ea typeface="Microsoft YaHei" panose="020B0503020204020204" pitchFamily="34" charset="-122"/>
                <a:cs typeface="Arial" pitchFamily="34" charset="0"/>
              </a:rPr>
              <a:t>AI</a:t>
            </a:r>
            <a:r>
              <a:rPr lang="zh-CN" altLang="en-US" sz="3200" b="1" dirty="0">
                <a:solidFill>
                  <a:srgbClr val="384056"/>
                </a:solidFill>
                <a:latin typeface="Microsoft YaHei" panose="020B0503020204020204" pitchFamily="34" charset="-122"/>
                <a:ea typeface="Microsoft YaHei" panose="020B0503020204020204" pitchFamily="34" charset="-122"/>
                <a:cs typeface="Arial" pitchFamily="34" charset="0"/>
              </a:rPr>
              <a:t>框架</a:t>
            </a:r>
            <a:endParaRPr lang="zh-CN" altLang="en-US" sz="3200" b="1" spc="-1" dirty="0">
              <a:solidFill>
                <a:srgbClr val="1A1A1A"/>
              </a:solidFill>
              <a:latin typeface="+mj-ea"/>
              <a:ea typeface="+mj-ea"/>
              <a:cs typeface="+mj-cs"/>
            </a:endParaRPr>
          </a:p>
        </p:txBody>
      </p:sp>
      <p:pic>
        <p:nvPicPr>
          <p:cNvPr id="18" name="图片 17">
            <a:extLst>
              <a:ext uri="{FF2B5EF4-FFF2-40B4-BE49-F238E27FC236}">
                <a16:creationId xmlns:a16="http://schemas.microsoft.com/office/drawing/2014/main" id="{3EE28C79-9F03-7A42-9897-0825BCE603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6173" y="2579805"/>
            <a:ext cx="7407796" cy="2937427"/>
          </a:xfrm>
          <a:prstGeom prst="rect">
            <a:avLst/>
          </a:prstGeom>
        </p:spPr>
      </p:pic>
    </p:spTree>
    <p:extLst>
      <p:ext uri="{BB962C8B-B14F-4D97-AF65-F5344CB8AC3E}">
        <p14:creationId xmlns:p14="http://schemas.microsoft.com/office/powerpoint/2010/main" val="104012650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a:xfrm>
            <a:off x="623636" y="607562"/>
            <a:ext cx="10963473" cy="589190"/>
          </a:xfrm>
        </p:spPr>
        <p:txBody>
          <a:bodyPr/>
          <a:lstStyle/>
          <a:p>
            <a:r>
              <a:rPr lang="en-US" altLang="zh-CN" dirty="0">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rPr>
              <a:t>Summary</a:t>
            </a:r>
            <a:endParaRPr lang="zh-CN" altLang="en-US" dirty="0">
              <a:solidFill>
                <a:schemeClr val="tx1"/>
              </a:solidFill>
              <a:latin typeface="Microsoft YaHei" panose="020B0503020204020204" pitchFamily="34" charset="-122"/>
              <a:ea typeface="Microsoft YaHei" panose="020B0503020204020204" pitchFamily="34" charset="-122"/>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a:xfrm>
            <a:off x="623636" y="1495552"/>
            <a:ext cx="10963473" cy="4525736"/>
          </a:xfrm>
        </p:spPr>
        <p:txBody>
          <a:bodyPr/>
          <a:lstStyle/>
          <a:p>
            <a:pPr marL="457200" indent="-457200">
              <a:buFont typeface="+mj-lt"/>
              <a:buAutoNum type="arabicPeriod"/>
            </a:pPr>
            <a:r>
              <a:rPr lang="zh-CN" altLang="en-US" sz="2000" dirty="0">
                <a:solidFill>
                  <a:schemeClr val="tx1"/>
                </a:solidFill>
              </a:rPr>
              <a:t>了解</a:t>
            </a:r>
            <a:r>
              <a:rPr lang="en-US" altLang="zh-CN" sz="2000" dirty="0">
                <a:solidFill>
                  <a:schemeClr val="tx1"/>
                </a:solidFill>
              </a:rPr>
              <a:t>AI</a:t>
            </a:r>
            <a:r>
              <a:rPr lang="zh-CN" altLang="en-US" sz="2000" dirty="0">
                <a:solidFill>
                  <a:schemeClr val="tx1"/>
                </a:solidFill>
              </a:rPr>
              <a:t>应用或者深度学习需要工程化、系统化会遇到哪些问题</a:t>
            </a:r>
            <a:endParaRPr lang="en-US" altLang="zh-CN" sz="2000" dirty="0">
              <a:solidFill>
                <a:schemeClr val="tx1"/>
              </a:solidFill>
            </a:endParaRPr>
          </a:p>
          <a:p>
            <a:pPr marL="457200" indent="-457200">
              <a:buFont typeface="+mj-lt"/>
              <a:buAutoNum type="arabicPeriod"/>
            </a:pPr>
            <a:r>
              <a:rPr lang="zh-CN" altLang="en-US" sz="2000" dirty="0">
                <a:solidFill>
                  <a:schemeClr val="tx1"/>
                </a:solidFill>
              </a:rPr>
              <a:t>计算图的提出，解决了</a:t>
            </a:r>
            <a:r>
              <a:rPr lang="en-US" altLang="zh-CN" sz="2000" dirty="0">
                <a:solidFill>
                  <a:schemeClr val="tx1"/>
                </a:solidFill>
              </a:rPr>
              <a:t>AI</a:t>
            </a:r>
            <a:r>
              <a:rPr lang="zh-CN" altLang="en-US" sz="2000" dirty="0">
                <a:solidFill>
                  <a:schemeClr val="tx1"/>
                </a:solidFill>
              </a:rPr>
              <a:t>系统向下硬件执行计算统一表示，向上承接</a:t>
            </a:r>
            <a:r>
              <a:rPr lang="en-US" altLang="zh-CN" sz="2000" dirty="0">
                <a:solidFill>
                  <a:schemeClr val="tx1"/>
                </a:solidFill>
              </a:rPr>
              <a:t>AI</a:t>
            </a:r>
            <a:r>
              <a:rPr lang="zh-CN" altLang="en-US" sz="2000" dirty="0">
                <a:solidFill>
                  <a:schemeClr val="tx1"/>
                </a:solidFill>
              </a:rPr>
              <a:t>相关程序表示</a:t>
            </a:r>
            <a:endParaRPr lang="en-US" altLang="zh-CN" sz="2000" dirty="0">
              <a:solidFill>
                <a:schemeClr val="tx1"/>
              </a:solidFill>
            </a:endParaRPr>
          </a:p>
          <a:p>
            <a:pPr marL="457200" indent="-457200">
              <a:buFont typeface="+mj-lt"/>
              <a:buAutoNum type="arabicPeriod"/>
            </a:pPr>
            <a:r>
              <a:rPr lang="zh-CN" altLang="en-US" sz="2000" dirty="0">
                <a:solidFill>
                  <a:schemeClr val="tx1"/>
                </a:solidFill>
              </a:rPr>
              <a:t>了解了计算图由张量和基本算</a:t>
            </a:r>
            <a:r>
              <a:rPr lang="zh-CN" altLang="en-US" sz="2000">
                <a:solidFill>
                  <a:schemeClr val="tx1"/>
                </a:solidFill>
              </a:rPr>
              <a:t>子所组成</a:t>
            </a:r>
            <a:endParaRPr lang="en-US" altLang="zh-CN" sz="2000" dirty="0">
              <a:solidFill>
                <a:schemeClr val="tx1"/>
              </a:solidFill>
            </a:endParaRPr>
          </a:p>
        </p:txBody>
      </p:sp>
    </p:spTree>
    <p:extLst>
      <p:ext uri="{BB962C8B-B14F-4D97-AF65-F5344CB8AC3E}">
        <p14:creationId xmlns:p14="http://schemas.microsoft.com/office/powerpoint/2010/main" val="4073866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64310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latin typeface="+mj-ea"/>
                <a:sym typeface="Huawei Sans" panose="020C0503030203020204" pitchFamily="34" charset="0"/>
              </a:rPr>
              <a:t>关于本内容</a:t>
            </a:r>
            <a:endParaRPr kumimoji="1" lang="zh-CN" altLang="en-US" dirty="0"/>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423544"/>
            <a:ext cx="10963473"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4393C"/>
                </a:solidFill>
              </a:rPr>
              <a:t>内容背景</a:t>
            </a:r>
            <a:endParaRPr lang="en-US" altLang="zh-CN" sz="2400" b="1" dirty="0">
              <a:solidFill>
                <a:srgbClr val="34393C"/>
              </a:solidFill>
            </a:endParaRPr>
          </a:p>
          <a:p>
            <a:pPr marL="694190" lvl="1" indent="-457200">
              <a:buFont typeface="Arial" panose="020B0604020202020204" pitchFamily="34" charset="0"/>
              <a:buChar char="•"/>
            </a:pPr>
            <a:r>
              <a:rPr lang="zh-CN" altLang="en-US" sz="2000" dirty="0">
                <a:solidFill>
                  <a:srgbClr val="384056"/>
                </a:solidFill>
              </a:rPr>
              <a:t>计算图基础介绍</a:t>
            </a:r>
          </a:p>
          <a:p>
            <a:pPr marL="457200" indent="-457200">
              <a:buFont typeface="+mj-lt"/>
              <a:buAutoNum type="arabicPeriod"/>
            </a:pPr>
            <a:r>
              <a:rPr lang="zh-CN" altLang="en-US" sz="2400" b="1" dirty="0">
                <a:solidFill>
                  <a:srgbClr val="34393C"/>
                </a:solidFill>
              </a:rPr>
              <a:t>具体内容</a:t>
            </a:r>
          </a:p>
          <a:p>
            <a:pPr lvl="1"/>
            <a:r>
              <a:rPr lang="zh-CN" altLang="en-US" sz="2000" dirty="0">
                <a:solidFill>
                  <a:srgbClr val="384056"/>
                </a:solidFill>
              </a:rPr>
              <a:t>计算图（数据流图）：</a:t>
            </a:r>
            <a:r>
              <a:rPr lang="en-US" altLang="zh-CN" sz="2000" dirty="0">
                <a:solidFill>
                  <a:srgbClr val="384056"/>
                </a:solidFill>
              </a:rPr>
              <a:t>AI</a:t>
            </a:r>
            <a:r>
              <a:rPr lang="zh-CN" altLang="en-US" sz="2000" dirty="0">
                <a:solidFill>
                  <a:srgbClr val="384056"/>
                </a:solidFill>
              </a:rPr>
              <a:t>系统化问题 </a:t>
            </a:r>
            <a:r>
              <a:rPr lang="en-US" altLang="zh-CN" sz="2000" dirty="0">
                <a:solidFill>
                  <a:srgbClr val="384056"/>
                </a:solidFill>
              </a:rPr>
              <a:t>–</a:t>
            </a:r>
            <a:r>
              <a:rPr lang="zh-CN" altLang="en-US" sz="2000" dirty="0">
                <a:solidFill>
                  <a:srgbClr val="384056"/>
                </a:solidFill>
              </a:rPr>
              <a:t> 计算图的提出</a:t>
            </a:r>
            <a:endParaRPr lang="en-US" altLang="zh-CN" sz="2000" dirty="0">
              <a:solidFill>
                <a:srgbClr val="384056"/>
              </a:solidFill>
            </a:endParaRPr>
          </a:p>
          <a:p>
            <a:pPr lvl="1"/>
            <a:r>
              <a:rPr lang="zh-CN" altLang="en-US" sz="2000" dirty="0">
                <a:solidFill>
                  <a:schemeClr val="bg2"/>
                </a:solidFill>
              </a:rPr>
              <a:t>计算图和自动微分：回顾自动微分 </a:t>
            </a:r>
            <a:r>
              <a:rPr lang="en-US" altLang="zh-CN" sz="2000" dirty="0">
                <a:solidFill>
                  <a:schemeClr val="bg2"/>
                </a:solidFill>
              </a:rPr>
              <a:t>–</a:t>
            </a:r>
            <a:r>
              <a:rPr lang="zh-CN" altLang="en-US" sz="2000" dirty="0">
                <a:solidFill>
                  <a:schemeClr val="bg2"/>
                </a:solidFill>
              </a:rPr>
              <a:t> 计算图表达自动微分</a:t>
            </a:r>
            <a:endParaRPr lang="en-US" altLang="zh-CN" sz="2000" dirty="0">
              <a:solidFill>
                <a:schemeClr val="bg2"/>
              </a:solidFill>
            </a:endParaRPr>
          </a:p>
          <a:p>
            <a:pPr lvl="1"/>
            <a:r>
              <a:rPr lang="zh-CN" altLang="en-US" sz="2000" dirty="0">
                <a:solidFill>
                  <a:schemeClr val="bg2"/>
                </a:solidFill>
              </a:rPr>
              <a:t>图的调度和执行：单算子调度 </a:t>
            </a:r>
            <a:r>
              <a:rPr lang="en-US" altLang="zh-CN" sz="2000" dirty="0">
                <a:solidFill>
                  <a:schemeClr val="bg2"/>
                </a:solidFill>
              </a:rPr>
              <a:t>–</a:t>
            </a:r>
            <a:r>
              <a:rPr lang="zh-CN" altLang="en-US" sz="2000" dirty="0">
                <a:solidFill>
                  <a:schemeClr val="bg2"/>
                </a:solidFill>
              </a:rPr>
              <a:t> 图切多设备调度 </a:t>
            </a:r>
            <a:r>
              <a:rPr lang="en-US" altLang="zh-CN" sz="2000" dirty="0">
                <a:solidFill>
                  <a:schemeClr val="bg2"/>
                </a:solidFill>
              </a:rPr>
              <a:t>–</a:t>
            </a:r>
            <a:r>
              <a:rPr lang="zh-CN" altLang="en-US" sz="2000" dirty="0">
                <a:solidFill>
                  <a:schemeClr val="bg2"/>
                </a:solidFill>
              </a:rPr>
              <a:t> 控制流控制</a:t>
            </a:r>
            <a:endParaRPr lang="en-US" altLang="zh-CN" sz="2000" dirty="0">
              <a:solidFill>
                <a:schemeClr val="bg2"/>
              </a:solidFill>
            </a:endParaRPr>
          </a:p>
          <a:p>
            <a:pPr lvl="1"/>
            <a:r>
              <a:rPr lang="zh-CN" altLang="en-US" sz="2000" dirty="0">
                <a:solidFill>
                  <a:schemeClr val="bg2"/>
                </a:solidFill>
              </a:rPr>
              <a:t>计算图的挑战与未来</a:t>
            </a:r>
            <a:br>
              <a:rPr lang="zh-CN" altLang="en-US" dirty="0"/>
            </a:br>
            <a:endParaRPr lang="zh-CN" altLang="en-US" sz="2000" dirty="0">
              <a:solidFill>
                <a:srgbClr val="384056"/>
              </a:solidFill>
            </a:endParaRPr>
          </a:p>
        </p:txBody>
      </p:sp>
    </p:spTree>
    <p:extLst>
      <p:ext uri="{BB962C8B-B14F-4D97-AF65-F5344CB8AC3E}">
        <p14:creationId xmlns:p14="http://schemas.microsoft.com/office/powerpoint/2010/main" val="4290387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en-US" altLang="zh-CN" dirty="0">
                <a:solidFill>
                  <a:srgbClr val="384056"/>
                </a:solidFill>
                <a:latin typeface="Microsoft YaHei" panose="020B0503020204020204" pitchFamily="34" charset="-122"/>
                <a:ea typeface="Microsoft YaHei" panose="020B0503020204020204" pitchFamily="34" charset="-122"/>
              </a:rPr>
              <a:t>AI</a:t>
            </a:r>
            <a:r>
              <a:rPr lang="zh-CN" altLang="en-US" dirty="0">
                <a:solidFill>
                  <a:srgbClr val="384056"/>
                </a:solidFill>
                <a:latin typeface="Microsoft YaHei" panose="020B0503020204020204" pitchFamily="34" charset="-122"/>
                <a:ea typeface="Microsoft YaHei" panose="020B0503020204020204" pitchFamily="34" charset="-122"/>
              </a:rPr>
              <a:t> </a:t>
            </a:r>
            <a:r>
              <a:rPr lang="en-US" altLang="zh-CN" dirty="0">
                <a:solidFill>
                  <a:srgbClr val="384056"/>
                </a:solidFill>
                <a:latin typeface="Microsoft YaHei" panose="020B0503020204020204" pitchFamily="34" charset="-122"/>
                <a:ea typeface="Microsoft YaHei" panose="020B0503020204020204" pitchFamily="34" charset="-122"/>
              </a:rPr>
              <a:t>Framework</a:t>
            </a:r>
            <a:r>
              <a:rPr lang="zh-CN" altLang="en-US" dirty="0">
                <a:solidFill>
                  <a:srgbClr val="384056"/>
                </a:solidFill>
                <a:latin typeface="Microsoft YaHei" panose="020B0503020204020204" pitchFamily="34" charset="-122"/>
                <a:ea typeface="Microsoft YaHei" panose="020B0503020204020204" pitchFamily="34" charset="-122"/>
              </a:rPr>
              <a:t> </a:t>
            </a:r>
            <a:r>
              <a:rPr lang="en-US" altLang="zh-CN" dirty="0">
                <a:solidFill>
                  <a:srgbClr val="384056"/>
                </a:solidFill>
                <a:latin typeface="Microsoft YaHei" panose="020B0503020204020204" pitchFamily="34" charset="-122"/>
                <a:ea typeface="Microsoft YaHei" panose="020B0503020204020204" pitchFamily="34" charset="-122"/>
              </a:rPr>
              <a:t>Problem</a:t>
            </a:r>
            <a:endParaRPr lang="en-US" sz="3199" dirty="0">
              <a:solidFill>
                <a:srgbClr val="384056"/>
              </a:solidFill>
              <a:latin typeface="Microsoft YaHei" panose="020B0503020204020204" pitchFamily="34" charset="-122"/>
              <a:ea typeface="Microsoft YaHei" panose="020B0503020204020204" pitchFamily="34" charset="-122"/>
            </a:endParaRPr>
          </a:p>
        </p:txBody>
      </p:sp>
      <p:sp>
        <p:nvSpPr>
          <p:cNvPr id="396" name="PlaceHolder 2"/>
          <p:cNvSpPr>
            <a:spLocks noGrp="1"/>
          </p:cNvSpPr>
          <p:nvPr>
            <p:ph sz="half" idx="1"/>
          </p:nvPr>
        </p:nvSpPr>
        <p:spPr>
          <a:xfrm>
            <a:off x="623635" y="1600203"/>
            <a:ext cx="10963473" cy="246221"/>
          </a:xfrm>
          <a:prstGeom prst="rect">
            <a:avLst/>
          </a:prstGeom>
          <a:noFill/>
          <a:ln w="0">
            <a:noFill/>
          </a:ln>
        </p:spPr>
        <p:txBody>
          <a:bodyPr lIns="0" tIns="0" rIns="0" bIns="0" anchor="t">
            <a:noAutofit/>
          </a:bodyPr>
          <a:lstStyle/>
          <a:p>
            <a:pPr>
              <a:lnSpc>
                <a:spcPct val="100000"/>
              </a:lnSpc>
              <a:spcBef>
                <a:spcPts val="561"/>
              </a:spcBef>
              <a:buNone/>
              <a:tabLst>
                <a:tab pos="0" algn="l"/>
              </a:tabLst>
            </a:pPr>
            <a:r>
              <a:rPr lang="en-US" sz="1600" spc="-1" dirty="0">
                <a:solidFill>
                  <a:srgbClr val="384056"/>
                </a:solidFill>
                <a:latin typeface="Microsoft YaHei" panose="020B0503020204020204" pitchFamily="34" charset="-122"/>
                <a:ea typeface="Microsoft YaHei" panose="020B0503020204020204" pitchFamily="34" charset="-122"/>
              </a:rPr>
              <a:t>1. </a:t>
            </a:r>
            <a:r>
              <a:rPr lang="zh-CN" altLang="en-US" sz="1600" spc="-1" dirty="0">
                <a:solidFill>
                  <a:srgbClr val="384056"/>
                </a:solidFill>
                <a:latin typeface="Microsoft YaHei" panose="020B0503020204020204" pitchFamily="34" charset="-122"/>
                <a:ea typeface="Microsoft YaHei" panose="020B0503020204020204" pitchFamily="34" charset="-122"/>
              </a:rPr>
              <a:t>定义一个神经网络</a:t>
            </a:r>
            <a:r>
              <a:rPr lang="en-US" sz="1600" spc="-1" dirty="0">
                <a:solidFill>
                  <a:srgbClr val="384056"/>
                </a:solidFill>
                <a:latin typeface="Microsoft YaHei" panose="020B0503020204020204" pitchFamily="34" charset="-122"/>
                <a:ea typeface="Microsoft YaHei" panose="020B0503020204020204" pitchFamily="34" charset="-122"/>
              </a:rPr>
              <a:t>: </a:t>
            </a:r>
          </a:p>
        </p:txBody>
      </p:sp>
      <p:sp>
        <p:nvSpPr>
          <p:cNvPr id="577" name="Text Placeholder 198"/>
          <p:cNvSpPr/>
          <p:nvPr/>
        </p:nvSpPr>
        <p:spPr>
          <a:xfrm>
            <a:off x="587094" y="3968044"/>
            <a:ext cx="11018160" cy="246221"/>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spcBef>
                <a:spcPts val="561"/>
              </a:spcBef>
              <a:tabLst>
                <a:tab pos="0" algn="l"/>
              </a:tabLst>
            </a:pPr>
            <a:r>
              <a:rPr lang="en-US" sz="1600" spc="-1" dirty="0">
                <a:solidFill>
                  <a:srgbClr val="384056"/>
                </a:solidFill>
                <a:latin typeface="Microsoft YaHei" panose="020B0503020204020204" pitchFamily="34" charset="-122"/>
                <a:ea typeface="Microsoft YaHei" panose="020B0503020204020204" pitchFamily="34" charset="-122"/>
              </a:rPr>
              <a:t>2. </a:t>
            </a:r>
            <a:r>
              <a:rPr lang="zh-CN" altLang="en-US" sz="1600" spc="-1" dirty="0">
                <a:solidFill>
                  <a:srgbClr val="384056"/>
                </a:solidFill>
                <a:latin typeface="Microsoft YaHei" panose="020B0503020204020204" pitchFamily="34" charset="-122"/>
                <a:ea typeface="Microsoft YaHei" panose="020B0503020204020204" pitchFamily="34" charset="-122"/>
              </a:rPr>
              <a:t>定义优化目标：</a:t>
            </a:r>
            <a:endParaRPr lang="en-US" sz="1600" spc="-1" dirty="0">
              <a:solidFill>
                <a:srgbClr val="384056"/>
              </a:solidFill>
              <a:latin typeface="Microsoft YaHei" panose="020B0503020204020204" pitchFamily="34" charset="-122"/>
              <a:ea typeface="Microsoft YaHei" panose="020B0503020204020204" pitchFamily="34" charset="-122"/>
            </a:endParaRPr>
          </a:p>
        </p:txBody>
      </p:sp>
      <p:sp>
        <p:nvSpPr>
          <p:cNvPr id="586" name="Text Placeholder 198"/>
          <p:cNvSpPr/>
          <p:nvPr/>
        </p:nvSpPr>
        <p:spPr>
          <a:xfrm>
            <a:off x="568949" y="5098633"/>
            <a:ext cx="11018160" cy="246221"/>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spcBef>
                <a:spcPts val="561"/>
              </a:spcBef>
              <a:tabLst>
                <a:tab pos="0" algn="l"/>
              </a:tabLst>
            </a:pPr>
            <a:r>
              <a:rPr lang="en-US" sz="1600" spc="-1" dirty="0">
                <a:solidFill>
                  <a:srgbClr val="384056"/>
                </a:solidFill>
                <a:latin typeface="Microsoft YaHei" panose="020B0503020204020204" pitchFamily="34" charset="-122"/>
                <a:ea typeface="Microsoft YaHei" panose="020B0503020204020204" pitchFamily="34" charset="-122"/>
              </a:rPr>
              <a:t>3. </a:t>
            </a:r>
            <a:r>
              <a:rPr lang="zh-CN" altLang="en-US" sz="1600" spc="-1" dirty="0">
                <a:solidFill>
                  <a:srgbClr val="384056"/>
                </a:solidFill>
                <a:latin typeface="Microsoft YaHei" panose="020B0503020204020204" pitchFamily="34" charset="-122"/>
                <a:ea typeface="Microsoft YaHei" panose="020B0503020204020204" pitchFamily="34" charset="-122"/>
              </a:rPr>
              <a:t>计算梯度并更新权重参数：</a:t>
            </a:r>
            <a:r>
              <a:rPr lang="en-US" sz="1600" spc="-1" dirty="0">
                <a:solidFill>
                  <a:srgbClr val="384056"/>
                </a:solidFill>
                <a:latin typeface="Microsoft YaHei" panose="020B0503020204020204" pitchFamily="34" charset="-122"/>
                <a:ea typeface="Microsoft YaHei" panose="020B0503020204020204" pitchFamily="34" charset="-122"/>
              </a:rPr>
              <a:t> </a:t>
            </a:r>
          </a:p>
        </p:txBody>
      </p:sp>
      <p:pic>
        <p:nvPicPr>
          <p:cNvPr id="3" name="图片 2">
            <a:extLst>
              <a:ext uri="{FF2B5EF4-FFF2-40B4-BE49-F238E27FC236}">
                <a16:creationId xmlns:a16="http://schemas.microsoft.com/office/drawing/2014/main" id="{42F21462-3FB8-944C-AD62-0529D216B26A}"/>
              </a:ext>
            </a:extLst>
          </p:cNvPr>
          <p:cNvPicPr>
            <a:picLocks noChangeAspect="1"/>
          </p:cNvPicPr>
          <p:nvPr/>
        </p:nvPicPr>
        <p:blipFill>
          <a:blip r:embed="rId3"/>
          <a:stretch>
            <a:fillRect/>
          </a:stretch>
        </p:blipFill>
        <p:spPr>
          <a:xfrm>
            <a:off x="2612360" y="1513146"/>
            <a:ext cx="7487322" cy="2086802"/>
          </a:xfrm>
          <a:prstGeom prst="rect">
            <a:avLst/>
          </a:prstGeom>
        </p:spPr>
      </p:pic>
      <p:pic>
        <p:nvPicPr>
          <p:cNvPr id="6" name="图片 5">
            <a:extLst>
              <a:ext uri="{FF2B5EF4-FFF2-40B4-BE49-F238E27FC236}">
                <a16:creationId xmlns:a16="http://schemas.microsoft.com/office/drawing/2014/main" id="{58803DDC-940E-1941-B66E-49DE42B20DA5}"/>
              </a:ext>
            </a:extLst>
          </p:cNvPr>
          <p:cNvPicPr>
            <a:picLocks noChangeAspect="1"/>
          </p:cNvPicPr>
          <p:nvPr/>
        </p:nvPicPr>
        <p:blipFill>
          <a:blip r:embed="rId4"/>
          <a:stretch>
            <a:fillRect/>
          </a:stretch>
        </p:blipFill>
        <p:spPr>
          <a:xfrm>
            <a:off x="4370189" y="3739948"/>
            <a:ext cx="5472608" cy="2289882"/>
          </a:xfrm>
          <a:prstGeom prst="rect">
            <a:avLst/>
          </a:prstGeom>
        </p:spPr>
      </p:pic>
      <p:pic>
        <p:nvPicPr>
          <p:cNvPr id="7" name="图片 6">
            <a:extLst>
              <a:ext uri="{FF2B5EF4-FFF2-40B4-BE49-F238E27FC236}">
                <a16:creationId xmlns:a16="http://schemas.microsoft.com/office/drawing/2014/main" id="{C6494459-FF1F-9B4F-BCF6-E9B072D91495}"/>
              </a:ext>
            </a:extLst>
          </p:cNvPr>
          <p:cNvPicPr>
            <a:picLocks noChangeAspect="1"/>
          </p:cNvPicPr>
          <p:nvPr/>
        </p:nvPicPr>
        <p:blipFill>
          <a:blip r:embed="rId5"/>
          <a:stretch>
            <a:fillRect/>
          </a:stretch>
        </p:blipFill>
        <p:spPr>
          <a:xfrm>
            <a:off x="9338741" y="3599948"/>
            <a:ext cx="1875596" cy="1607654"/>
          </a:xfrm>
          <a:prstGeom prst="rect">
            <a:avLst/>
          </a:prstGeom>
        </p:spPr>
      </p:pic>
      <p:sp>
        <p:nvSpPr>
          <p:cNvPr id="10" name="TextBox 21">
            <a:extLst>
              <a:ext uri="{FF2B5EF4-FFF2-40B4-BE49-F238E27FC236}">
                <a16:creationId xmlns:a16="http://schemas.microsoft.com/office/drawing/2014/main" id="{24AEC3A2-BD05-314F-8FF0-9CD10E0E0A61}"/>
              </a:ext>
            </a:extLst>
          </p:cNvPr>
          <p:cNvSpPr/>
          <p:nvPr/>
        </p:nvSpPr>
        <p:spPr>
          <a:xfrm>
            <a:off x="5720601" y="4248975"/>
            <a:ext cx="2771784" cy="307777"/>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nSpc>
                <a:spcPct val="100000"/>
              </a:lnSpc>
              <a:buNone/>
            </a:pPr>
            <a:r>
              <a:rPr lang="en-US" altLang="zh-CN" sz="2000" spc="-1" dirty="0">
                <a:solidFill>
                  <a:srgbClr val="1A1A1A"/>
                </a:solidFill>
                <a:highlight>
                  <a:srgbClr val="FFFF00"/>
                </a:highlight>
                <a:latin typeface="+mj-ea"/>
                <a:ea typeface="+mj-ea"/>
              </a:rPr>
              <a:t>Q</a:t>
            </a:r>
            <a:r>
              <a:rPr lang="zh-CN" altLang="en-US" sz="2000" spc="-1" dirty="0">
                <a:solidFill>
                  <a:srgbClr val="1A1A1A"/>
                </a:solidFill>
                <a:highlight>
                  <a:srgbClr val="FFFF00"/>
                </a:highlight>
                <a:latin typeface="+mj-ea"/>
                <a:ea typeface="+mj-ea"/>
              </a:rPr>
              <a:t>：如何实现自动求导？</a:t>
            </a:r>
            <a:endParaRPr lang="en-US" sz="2000" spc="-1" dirty="0">
              <a:highlight>
                <a:srgbClr val="FFFF00"/>
              </a:highlight>
              <a:latin typeface="+mj-ea"/>
              <a:ea typeface="+mj-ea"/>
            </a:endParaRPr>
          </a:p>
        </p:txBody>
      </p:sp>
      <p:sp>
        <p:nvSpPr>
          <p:cNvPr id="11" name="TextBox 21">
            <a:extLst>
              <a:ext uri="{FF2B5EF4-FFF2-40B4-BE49-F238E27FC236}">
                <a16:creationId xmlns:a16="http://schemas.microsoft.com/office/drawing/2014/main" id="{B86D9212-A94A-E64D-9F82-B8EDC55E47A4}"/>
              </a:ext>
            </a:extLst>
          </p:cNvPr>
          <p:cNvSpPr/>
          <p:nvPr/>
        </p:nvSpPr>
        <p:spPr>
          <a:xfrm>
            <a:off x="4658221" y="1014497"/>
            <a:ext cx="4309898" cy="307777"/>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nSpc>
                <a:spcPct val="100000"/>
              </a:lnSpc>
              <a:buNone/>
            </a:pPr>
            <a:r>
              <a:rPr lang="en-US" altLang="zh-CN" sz="2000" spc="-1" dirty="0">
                <a:solidFill>
                  <a:srgbClr val="1A1A1A"/>
                </a:solidFill>
                <a:highlight>
                  <a:srgbClr val="FFFF00"/>
                </a:highlight>
                <a:latin typeface="+mj-ea"/>
                <a:ea typeface="+mj-ea"/>
              </a:rPr>
              <a:t>Q</a:t>
            </a:r>
            <a:r>
              <a:rPr lang="zh-CN" altLang="en-US" sz="2000" spc="-1" dirty="0">
                <a:solidFill>
                  <a:srgbClr val="1A1A1A"/>
                </a:solidFill>
                <a:highlight>
                  <a:srgbClr val="FFFF00"/>
                </a:highlight>
                <a:latin typeface="+mj-ea"/>
                <a:ea typeface="+mj-ea"/>
              </a:rPr>
              <a:t>：如何在系统中统一表示神经网络？</a:t>
            </a:r>
            <a:endParaRPr lang="en-US" sz="2000" spc="-1" dirty="0">
              <a:highlight>
                <a:srgbClr val="FFFF00"/>
              </a:highlight>
              <a:latin typeface="+mj-ea"/>
              <a:ea typeface="+mj-ea"/>
            </a:endParaRPr>
          </a:p>
        </p:txBody>
      </p:sp>
    </p:spTree>
    <p:extLst>
      <p:ext uri="{BB962C8B-B14F-4D97-AF65-F5344CB8AC3E}">
        <p14:creationId xmlns:p14="http://schemas.microsoft.com/office/powerpoint/2010/main" val="3637743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additive="repl">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additive="repl">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en-US" altLang="zh-CN" dirty="0">
                <a:solidFill>
                  <a:srgbClr val="384056"/>
                </a:solidFill>
                <a:latin typeface="Microsoft YaHei" panose="020B0503020204020204" pitchFamily="34" charset="-122"/>
                <a:ea typeface="Microsoft YaHei" panose="020B0503020204020204" pitchFamily="34" charset="-122"/>
              </a:rPr>
              <a:t>AI</a:t>
            </a:r>
            <a:r>
              <a:rPr lang="zh-CN" altLang="en-US" dirty="0">
                <a:solidFill>
                  <a:srgbClr val="384056"/>
                </a:solidFill>
                <a:latin typeface="Microsoft YaHei" panose="020B0503020204020204" pitchFamily="34" charset="-122"/>
                <a:ea typeface="Microsoft YaHei" panose="020B0503020204020204" pitchFamily="34" charset="-122"/>
              </a:rPr>
              <a:t> </a:t>
            </a:r>
            <a:r>
              <a:rPr lang="en-US" altLang="zh-CN" dirty="0">
                <a:solidFill>
                  <a:srgbClr val="384056"/>
                </a:solidFill>
                <a:latin typeface="Microsoft YaHei" panose="020B0503020204020204" pitchFamily="34" charset="-122"/>
                <a:ea typeface="Microsoft YaHei" panose="020B0503020204020204" pitchFamily="34" charset="-122"/>
              </a:rPr>
              <a:t>Framework</a:t>
            </a:r>
            <a:r>
              <a:rPr lang="zh-CN" altLang="en-US" dirty="0">
                <a:solidFill>
                  <a:srgbClr val="384056"/>
                </a:solidFill>
                <a:latin typeface="Microsoft YaHei" panose="020B0503020204020204" pitchFamily="34" charset="-122"/>
                <a:ea typeface="Microsoft YaHei" panose="020B0503020204020204" pitchFamily="34" charset="-122"/>
              </a:rPr>
              <a:t> </a:t>
            </a:r>
            <a:r>
              <a:rPr lang="en-US" altLang="zh-CN" dirty="0">
                <a:solidFill>
                  <a:srgbClr val="384056"/>
                </a:solidFill>
                <a:latin typeface="Microsoft YaHei" panose="020B0503020204020204" pitchFamily="34" charset="-122"/>
                <a:ea typeface="Microsoft YaHei" panose="020B0503020204020204" pitchFamily="34" charset="-122"/>
              </a:rPr>
              <a:t>Problem</a:t>
            </a:r>
            <a:endParaRPr lang="en-US" sz="3199" dirty="0">
              <a:solidFill>
                <a:srgbClr val="384056"/>
              </a:solidFill>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42F21462-3FB8-944C-AD62-0529D216B26A}"/>
              </a:ext>
            </a:extLst>
          </p:cNvPr>
          <p:cNvPicPr>
            <a:picLocks noChangeAspect="1"/>
          </p:cNvPicPr>
          <p:nvPr/>
        </p:nvPicPr>
        <p:blipFill>
          <a:blip r:embed="rId3"/>
          <a:stretch>
            <a:fillRect/>
          </a:stretch>
        </p:blipFill>
        <p:spPr>
          <a:xfrm>
            <a:off x="1921917" y="1117757"/>
            <a:ext cx="7487322" cy="2086802"/>
          </a:xfrm>
          <a:prstGeom prst="rect">
            <a:avLst/>
          </a:prstGeom>
        </p:spPr>
      </p:pic>
      <p:pic>
        <p:nvPicPr>
          <p:cNvPr id="14" name="图片 13">
            <a:extLst>
              <a:ext uri="{FF2B5EF4-FFF2-40B4-BE49-F238E27FC236}">
                <a16:creationId xmlns:a16="http://schemas.microsoft.com/office/drawing/2014/main" id="{F21E46EB-FCEB-C849-AA93-C2D508F76957}"/>
              </a:ext>
            </a:extLst>
          </p:cNvPr>
          <p:cNvPicPr>
            <a:picLocks noChangeAspect="1"/>
          </p:cNvPicPr>
          <p:nvPr/>
        </p:nvPicPr>
        <p:blipFill>
          <a:blip r:embed="rId4"/>
          <a:stretch>
            <a:fillRect/>
          </a:stretch>
        </p:blipFill>
        <p:spPr>
          <a:xfrm>
            <a:off x="2441691" y="4365104"/>
            <a:ext cx="6881331" cy="1673376"/>
          </a:xfrm>
          <a:prstGeom prst="rect">
            <a:avLst/>
          </a:prstGeom>
        </p:spPr>
      </p:pic>
      <p:sp>
        <p:nvSpPr>
          <p:cNvPr id="5" name="下箭头 4">
            <a:extLst>
              <a:ext uri="{FF2B5EF4-FFF2-40B4-BE49-F238E27FC236}">
                <a16:creationId xmlns:a16="http://schemas.microsoft.com/office/drawing/2014/main" id="{EC5DED1A-036F-BB48-9A94-19AD1E0627AD}"/>
              </a:ext>
            </a:extLst>
          </p:cNvPr>
          <p:cNvSpPr/>
          <p:nvPr/>
        </p:nvSpPr>
        <p:spPr bwMode="auto">
          <a:xfrm>
            <a:off x="5450309" y="3643951"/>
            <a:ext cx="864096" cy="576064"/>
          </a:xfrm>
          <a:prstGeom prst="downArrow">
            <a:avLst>
              <a:gd name="adj1" fmla="val 50000"/>
              <a:gd name="adj2" fmla="val 65300"/>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8" name="矩形 7">
            <a:extLst>
              <a:ext uri="{FF2B5EF4-FFF2-40B4-BE49-F238E27FC236}">
                <a16:creationId xmlns:a16="http://schemas.microsoft.com/office/drawing/2014/main" id="{6DDDC5A4-BBE7-9B46-A0EB-50C10C388F98}"/>
              </a:ext>
            </a:extLst>
          </p:cNvPr>
          <p:cNvSpPr/>
          <p:nvPr/>
        </p:nvSpPr>
        <p:spPr>
          <a:xfrm>
            <a:off x="3488531" y="4273130"/>
            <a:ext cx="5219699" cy="369332"/>
          </a:xfrm>
          <a:prstGeom prst="rect">
            <a:avLst/>
          </a:prstGeom>
        </p:spPr>
        <p:txBody>
          <a:bodyPr wrap="none">
            <a:spAutoFit/>
          </a:bodyPr>
          <a:lstStyle/>
          <a:p>
            <a:r>
              <a:rPr lang="en-US" altLang="zh-CN" dirty="0">
                <a:solidFill>
                  <a:srgbClr val="24292F"/>
                </a:solidFill>
                <a:highlight>
                  <a:srgbClr val="FFFF00"/>
                </a:highlight>
                <a:latin typeface="+mj-ea"/>
                <a:ea typeface="+mj-ea"/>
              </a:rPr>
              <a:t>Q</a:t>
            </a:r>
            <a:r>
              <a:rPr lang="zh-CN" altLang="en-US" dirty="0">
                <a:solidFill>
                  <a:srgbClr val="24292F"/>
                </a:solidFill>
                <a:highlight>
                  <a:srgbClr val="FFFF00"/>
                </a:highlight>
                <a:latin typeface="+mj-ea"/>
                <a:ea typeface="+mj-ea"/>
              </a:rPr>
              <a:t>：如何规划基本计算单元在加速器上高速执行？</a:t>
            </a:r>
            <a:endParaRPr lang="zh-CN" altLang="en-US" dirty="0">
              <a:highlight>
                <a:srgbClr val="FFFF00"/>
              </a:highlight>
              <a:latin typeface="+mj-ea"/>
              <a:ea typeface="+mj-ea"/>
            </a:endParaRPr>
          </a:p>
        </p:txBody>
      </p:sp>
      <p:sp>
        <p:nvSpPr>
          <p:cNvPr id="17" name="矩形 16">
            <a:extLst>
              <a:ext uri="{FF2B5EF4-FFF2-40B4-BE49-F238E27FC236}">
                <a16:creationId xmlns:a16="http://schemas.microsoft.com/office/drawing/2014/main" id="{4DE58B59-A796-5E4F-96D8-30188B4B481A}"/>
              </a:ext>
            </a:extLst>
          </p:cNvPr>
          <p:cNvSpPr/>
          <p:nvPr/>
        </p:nvSpPr>
        <p:spPr>
          <a:xfrm>
            <a:off x="3562437" y="3214049"/>
            <a:ext cx="4758034" cy="369332"/>
          </a:xfrm>
          <a:prstGeom prst="rect">
            <a:avLst/>
          </a:prstGeom>
        </p:spPr>
        <p:txBody>
          <a:bodyPr wrap="none">
            <a:spAutoFit/>
          </a:bodyPr>
          <a:lstStyle/>
          <a:p>
            <a:r>
              <a:rPr lang="en-US" altLang="zh-CN" dirty="0">
                <a:solidFill>
                  <a:srgbClr val="24292F"/>
                </a:solidFill>
                <a:highlight>
                  <a:srgbClr val="FFFF00"/>
                </a:highlight>
                <a:latin typeface="+mj-ea"/>
                <a:ea typeface="+mj-ea"/>
              </a:rPr>
              <a:t>Q</a:t>
            </a:r>
            <a:r>
              <a:rPr lang="zh-CN" altLang="en-US" dirty="0">
                <a:solidFill>
                  <a:srgbClr val="24292F"/>
                </a:solidFill>
                <a:highlight>
                  <a:srgbClr val="FFFF00"/>
                </a:highlight>
                <a:latin typeface="+mj-ea"/>
                <a:ea typeface="+mj-ea"/>
              </a:rPr>
              <a:t>：</a:t>
            </a:r>
            <a:r>
              <a:rPr lang="zh-CN" altLang="en-US" dirty="0">
                <a:highlight>
                  <a:srgbClr val="FFFF00"/>
                </a:highlight>
                <a:latin typeface="+mj-ea"/>
                <a:ea typeface="+mj-ea"/>
              </a:rPr>
              <a:t>如何对神经网络进行化简、合并、变换</a:t>
            </a:r>
            <a:r>
              <a:rPr lang="zh-CN" altLang="en-US" dirty="0">
                <a:solidFill>
                  <a:srgbClr val="24292F"/>
                </a:solidFill>
                <a:highlight>
                  <a:srgbClr val="FFFF00"/>
                </a:highlight>
                <a:latin typeface="+mj-ea"/>
                <a:ea typeface="+mj-ea"/>
              </a:rPr>
              <a:t>？</a:t>
            </a:r>
            <a:endParaRPr lang="zh-CN" altLang="en-US" dirty="0">
              <a:highlight>
                <a:srgbClr val="FFFF00"/>
              </a:highlight>
              <a:latin typeface="+mj-ea"/>
              <a:ea typeface="+mj-ea"/>
            </a:endParaRPr>
          </a:p>
        </p:txBody>
      </p:sp>
    </p:spTree>
    <p:extLst>
      <p:ext uri="{BB962C8B-B14F-4D97-AF65-F5344CB8AC3E}">
        <p14:creationId xmlns:p14="http://schemas.microsoft.com/office/powerpoint/2010/main" val="587492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en-US" altLang="zh-CN" dirty="0">
                <a:solidFill>
                  <a:srgbClr val="384056"/>
                </a:solidFill>
                <a:latin typeface="Microsoft YaHei" panose="020B0503020204020204" pitchFamily="34" charset="-122"/>
                <a:ea typeface="Microsoft YaHei" panose="020B0503020204020204" pitchFamily="34" charset="-122"/>
              </a:rPr>
              <a:t>AI</a:t>
            </a:r>
            <a:r>
              <a:rPr lang="zh-CN" altLang="en-US" dirty="0">
                <a:solidFill>
                  <a:srgbClr val="384056"/>
                </a:solidFill>
                <a:latin typeface="Microsoft YaHei" panose="020B0503020204020204" pitchFamily="34" charset="-122"/>
                <a:ea typeface="Microsoft YaHei" panose="020B0503020204020204" pitchFamily="34" charset="-122"/>
              </a:rPr>
              <a:t> </a:t>
            </a:r>
            <a:r>
              <a:rPr lang="en-US" altLang="zh-CN" dirty="0">
                <a:solidFill>
                  <a:srgbClr val="384056"/>
                </a:solidFill>
                <a:latin typeface="Microsoft YaHei" panose="020B0503020204020204" pitchFamily="34" charset="-122"/>
                <a:ea typeface="Microsoft YaHei" panose="020B0503020204020204" pitchFamily="34" charset="-122"/>
              </a:rPr>
              <a:t>Framework</a:t>
            </a:r>
            <a:r>
              <a:rPr lang="zh-CN" altLang="en-US" dirty="0">
                <a:solidFill>
                  <a:srgbClr val="384056"/>
                </a:solidFill>
                <a:latin typeface="Microsoft YaHei" panose="020B0503020204020204" pitchFamily="34" charset="-122"/>
                <a:ea typeface="Microsoft YaHei" panose="020B0503020204020204" pitchFamily="34" charset="-122"/>
              </a:rPr>
              <a:t> </a:t>
            </a:r>
            <a:r>
              <a:rPr lang="en-US" altLang="zh-CN" dirty="0">
                <a:solidFill>
                  <a:srgbClr val="384056"/>
                </a:solidFill>
                <a:latin typeface="Microsoft YaHei" panose="020B0503020204020204" pitchFamily="34" charset="-122"/>
                <a:ea typeface="Microsoft YaHei" panose="020B0503020204020204" pitchFamily="34" charset="-122"/>
              </a:rPr>
              <a:t>Problem</a:t>
            </a:r>
            <a:endParaRPr lang="en-US" sz="3199" dirty="0">
              <a:solidFill>
                <a:srgbClr val="384056"/>
              </a:solidFill>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42F21462-3FB8-944C-AD62-0529D216B26A}"/>
              </a:ext>
            </a:extLst>
          </p:cNvPr>
          <p:cNvPicPr>
            <a:picLocks noChangeAspect="1"/>
          </p:cNvPicPr>
          <p:nvPr/>
        </p:nvPicPr>
        <p:blipFill>
          <a:blip r:embed="rId3"/>
          <a:stretch>
            <a:fillRect/>
          </a:stretch>
        </p:blipFill>
        <p:spPr>
          <a:xfrm>
            <a:off x="1921917" y="1117757"/>
            <a:ext cx="7487322" cy="2086802"/>
          </a:xfrm>
          <a:prstGeom prst="rect">
            <a:avLst/>
          </a:prstGeom>
        </p:spPr>
      </p:pic>
      <p:sp>
        <p:nvSpPr>
          <p:cNvPr id="5" name="下箭头 4">
            <a:extLst>
              <a:ext uri="{FF2B5EF4-FFF2-40B4-BE49-F238E27FC236}">
                <a16:creationId xmlns:a16="http://schemas.microsoft.com/office/drawing/2014/main" id="{EC5DED1A-036F-BB48-9A94-19AD1E0627AD}"/>
              </a:ext>
            </a:extLst>
          </p:cNvPr>
          <p:cNvSpPr/>
          <p:nvPr/>
        </p:nvSpPr>
        <p:spPr bwMode="auto">
          <a:xfrm>
            <a:off x="5505605" y="3760701"/>
            <a:ext cx="864096" cy="576064"/>
          </a:xfrm>
          <a:prstGeom prst="downArrow">
            <a:avLst>
              <a:gd name="adj1" fmla="val 50000"/>
              <a:gd name="adj2" fmla="val 65300"/>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2" name="矩形 1">
            <a:extLst>
              <a:ext uri="{FF2B5EF4-FFF2-40B4-BE49-F238E27FC236}">
                <a16:creationId xmlns:a16="http://schemas.microsoft.com/office/drawing/2014/main" id="{123DBC8B-EDFA-2D45-9228-0D128E0424F5}"/>
              </a:ext>
            </a:extLst>
          </p:cNvPr>
          <p:cNvSpPr/>
          <p:nvPr/>
        </p:nvSpPr>
        <p:spPr>
          <a:xfrm>
            <a:off x="3750201" y="4427820"/>
            <a:ext cx="4264309" cy="369332"/>
          </a:xfrm>
          <a:prstGeom prst="rect">
            <a:avLst/>
          </a:prstGeom>
        </p:spPr>
        <p:txBody>
          <a:bodyPr wrap="none">
            <a:spAutoFit/>
          </a:bodyPr>
          <a:lstStyle/>
          <a:p>
            <a:r>
              <a:rPr lang="en-US" altLang="zh-CN" dirty="0">
                <a:solidFill>
                  <a:srgbClr val="24292F"/>
                </a:solidFill>
                <a:highlight>
                  <a:srgbClr val="FFFF00"/>
                </a:highlight>
                <a:latin typeface="+mj-ea"/>
                <a:ea typeface="+mj-ea"/>
              </a:rPr>
              <a:t>Q</a:t>
            </a:r>
            <a:r>
              <a:rPr lang="zh-CN" altLang="en-US" dirty="0">
                <a:solidFill>
                  <a:srgbClr val="24292F"/>
                </a:solidFill>
                <a:highlight>
                  <a:srgbClr val="FFFF00"/>
                </a:highlight>
                <a:latin typeface="+mj-ea"/>
                <a:ea typeface="+mj-ea"/>
              </a:rPr>
              <a:t>：基本处理单元派发到特定后端执行？</a:t>
            </a:r>
            <a:endParaRPr lang="zh-CN" altLang="en-US" dirty="0">
              <a:highlight>
                <a:srgbClr val="FFFF00"/>
              </a:highlight>
              <a:latin typeface="+mj-ea"/>
              <a:ea typeface="+mj-ea"/>
            </a:endParaRPr>
          </a:p>
        </p:txBody>
      </p:sp>
      <p:grpSp>
        <p:nvGrpSpPr>
          <p:cNvPr id="13" name="组合 12">
            <a:extLst>
              <a:ext uri="{FF2B5EF4-FFF2-40B4-BE49-F238E27FC236}">
                <a16:creationId xmlns:a16="http://schemas.microsoft.com/office/drawing/2014/main" id="{412DC810-BB53-3548-9680-FE77AF2C7ED2}"/>
              </a:ext>
            </a:extLst>
          </p:cNvPr>
          <p:cNvGrpSpPr/>
          <p:nvPr/>
        </p:nvGrpSpPr>
        <p:grpSpPr>
          <a:xfrm>
            <a:off x="481757" y="4653136"/>
            <a:ext cx="11110796" cy="1469296"/>
            <a:chOff x="481757" y="4653136"/>
            <a:chExt cx="11110796" cy="1469296"/>
          </a:xfrm>
        </p:grpSpPr>
        <p:pic>
          <p:nvPicPr>
            <p:cNvPr id="14" name="图片 13">
              <a:extLst>
                <a:ext uri="{FF2B5EF4-FFF2-40B4-BE49-F238E27FC236}">
                  <a16:creationId xmlns:a16="http://schemas.microsoft.com/office/drawing/2014/main" id="{F21E46EB-FCEB-C849-AA93-C2D508F76957}"/>
                </a:ext>
              </a:extLst>
            </p:cNvPr>
            <p:cNvPicPr>
              <a:picLocks noChangeAspect="1"/>
            </p:cNvPicPr>
            <p:nvPr/>
          </p:nvPicPr>
          <p:blipFill>
            <a:blip r:embed="rId4"/>
            <a:stretch>
              <a:fillRect/>
            </a:stretch>
          </p:blipFill>
          <p:spPr>
            <a:xfrm>
              <a:off x="6394921" y="5180311"/>
              <a:ext cx="2534670" cy="616371"/>
            </a:xfrm>
            <a:prstGeom prst="rect">
              <a:avLst/>
            </a:prstGeom>
          </p:spPr>
        </p:pic>
        <p:pic>
          <p:nvPicPr>
            <p:cNvPr id="4" name="图片 3">
              <a:extLst>
                <a:ext uri="{FF2B5EF4-FFF2-40B4-BE49-F238E27FC236}">
                  <a16:creationId xmlns:a16="http://schemas.microsoft.com/office/drawing/2014/main" id="{B98CB041-7012-9445-B98A-BE3A1E21CF3D}"/>
                </a:ext>
              </a:extLst>
            </p:cNvPr>
            <p:cNvPicPr>
              <a:picLocks noChangeAspect="1"/>
            </p:cNvPicPr>
            <p:nvPr/>
          </p:nvPicPr>
          <p:blipFill>
            <a:blip r:embed="rId5"/>
            <a:stretch>
              <a:fillRect/>
            </a:stretch>
          </p:blipFill>
          <p:spPr>
            <a:xfrm>
              <a:off x="9217622" y="4787932"/>
              <a:ext cx="2374931" cy="1008750"/>
            </a:xfrm>
            <a:prstGeom prst="rect">
              <a:avLst/>
            </a:prstGeom>
          </p:spPr>
        </p:pic>
        <p:pic>
          <p:nvPicPr>
            <p:cNvPr id="7" name="图片 6">
              <a:extLst>
                <a:ext uri="{FF2B5EF4-FFF2-40B4-BE49-F238E27FC236}">
                  <a16:creationId xmlns:a16="http://schemas.microsoft.com/office/drawing/2014/main" id="{3A3C7F15-874E-A64C-8505-8B935F79AD14}"/>
                </a:ext>
              </a:extLst>
            </p:cNvPr>
            <p:cNvPicPr>
              <a:picLocks noChangeAspect="1"/>
            </p:cNvPicPr>
            <p:nvPr/>
          </p:nvPicPr>
          <p:blipFill>
            <a:blip r:embed="rId6"/>
            <a:stretch>
              <a:fillRect/>
            </a:stretch>
          </p:blipFill>
          <p:spPr>
            <a:xfrm>
              <a:off x="481757" y="4653136"/>
              <a:ext cx="1791395" cy="1464963"/>
            </a:xfrm>
            <a:prstGeom prst="rect">
              <a:avLst/>
            </a:prstGeom>
          </p:spPr>
        </p:pic>
        <p:pic>
          <p:nvPicPr>
            <p:cNvPr id="9" name="图片 8">
              <a:extLst>
                <a:ext uri="{FF2B5EF4-FFF2-40B4-BE49-F238E27FC236}">
                  <a16:creationId xmlns:a16="http://schemas.microsoft.com/office/drawing/2014/main" id="{A301FE52-573E-5745-B24F-09BFE8733004}"/>
                </a:ext>
              </a:extLst>
            </p:cNvPr>
            <p:cNvPicPr>
              <a:picLocks noChangeAspect="1"/>
            </p:cNvPicPr>
            <p:nvPr/>
          </p:nvPicPr>
          <p:blipFill>
            <a:blip r:embed="rId7"/>
            <a:stretch>
              <a:fillRect/>
            </a:stretch>
          </p:blipFill>
          <p:spPr>
            <a:xfrm>
              <a:off x="2297450" y="5089961"/>
              <a:ext cx="1879613" cy="1008750"/>
            </a:xfrm>
            <a:prstGeom prst="rect">
              <a:avLst/>
            </a:prstGeom>
          </p:spPr>
        </p:pic>
        <p:pic>
          <p:nvPicPr>
            <p:cNvPr id="11" name="图片 10">
              <a:extLst>
                <a:ext uri="{FF2B5EF4-FFF2-40B4-BE49-F238E27FC236}">
                  <a16:creationId xmlns:a16="http://schemas.microsoft.com/office/drawing/2014/main" id="{E54456DD-1A01-6D49-AC25-3B069EF8B5F3}"/>
                </a:ext>
              </a:extLst>
            </p:cNvPr>
            <p:cNvPicPr>
              <a:picLocks noChangeAspect="1"/>
            </p:cNvPicPr>
            <p:nvPr/>
          </p:nvPicPr>
          <p:blipFill>
            <a:blip r:embed="rId8"/>
            <a:stretch>
              <a:fillRect/>
            </a:stretch>
          </p:blipFill>
          <p:spPr>
            <a:xfrm>
              <a:off x="4304437" y="5090599"/>
              <a:ext cx="2032866" cy="1031833"/>
            </a:xfrm>
            <a:prstGeom prst="rect">
              <a:avLst/>
            </a:prstGeom>
          </p:spPr>
        </p:pic>
      </p:grpSp>
      <p:sp>
        <p:nvSpPr>
          <p:cNvPr id="12" name="矩形 11">
            <a:extLst>
              <a:ext uri="{FF2B5EF4-FFF2-40B4-BE49-F238E27FC236}">
                <a16:creationId xmlns:a16="http://schemas.microsoft.com/office/drawing/2014/main" id="{081A9563-F730-A940-BC42-24FE99C7C6BC}"/>
              </a:ext>
            </a:extLst>
          </p:cNvPr>
          <p:cNvSpPr/>
          <p:nvPr/>
        </p:nvSpPr>
        <p:spPr>
          <a:xfrm>
            <a:off x="4163143" y="3300315"/>
            <a:ext cx="3571812" cy="369332"/>
          </a:xfrm>
          <a:prstGeom prst="rect">
            <a:avLst/>
          </a:prstGeom>
        </p:spPr>
        <p:txBody>
          <a:bodyPr wrap="none">
            <a:spAutoFit/>
          </a:bodyPr>
          <a:lstStyle/>
          <a:p>
            <a:r>
              <a:rPr lang="en-US" altLang="zh-CN" dirty="0">
                <a:solidFill>
                  <a:srgbClr val="24292F"/>
                </a:solidFill>
                <a:highlight>
                  <a:srgbClr val="FFFF00"/>
                </a:highlight>
                <a:latin typeface="+mj-ea"/>
                <a:ea typeface="+mj-ea"/>
              </a:rPr>
              <a:t>Q</a:t>
            </a:r>
            <a:r>
              <a:rPr lang="zh-CN" altLang="en-US" dirty="0">
                <a:solidFill>
                  <a:srgbClr val="24292F"/>
                </a:solidFill>
                <a:highlight>
                  <a:srgbClr val="FFFF00"/>
                </a:highlight>
                <a:latin typeface="+mj-ea"/>
                <a:ea typeface="+mj-ea"/>
              </a:rPr>
              <a:t>：如何进行内存预分配和管理？</a:t>
            </a:r>
            <a:endParaRPr lang="zh-CN" altLang="en-US" dirty="0">
              <a:highlight>
                <a:srgbClr val="FFFF00"/>
              </a:highlight>
              <a:latin typeface="+mj-ea"/>
              <a:ea typeface="+mj-ea"/>
            </a:endParaRPr>
          </a:p>
        </p:txBody>
      </p:sp>
    </p:spTree>
    <p:extLst>
      <p:ext uri="{BB962C8B-B14F-4D97-AF65-F5344CB8AC3E}">
        <p14:creationId xmlns:p14="http://schemas.microsoft.com/office/powerpoint/2010/main" val="2376089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en-US" altLang="zh-CN" sz="3200" dirty="0">
                <a:solidFill>
                  <a:srgbClr val="384056"/>
                </a:solidFill>
                <a:latin typeface="Microsoft YaHei" panose="020B0503020204020204" pitchFamily="34" charset="-122"/>
                <a:ea typeface="Microsoft YaHei" panose="020B0503020204020204" pitchFamily="34" charset="-122"/>
              </a:rPr>
              <a:t>Computation graph</a:t>
            </a:r>
            <a:endParaRPr lang="en-US" sz="3200" dirty="0">
              <a:solidFill>
                <a:srgbClr val="384056"/>
              </a:solidFill>
              <a:latin typeface="Microsoft YaHei" panose="020B0503020204020204" pitchFamily="34" charset="-122"/>
              <a:ea typeface="Microsoft YaHei" panose="020B0503020204020204" pitchFamily="34" charset="-122"/>
            </a:endParaRPr>
          </a:p>
        </p:txBody>
      </p:sp>
      <p:pic>
        <p:nvPicPr>
          <p:cNvPr id="9" name="图片 8">
            <a:extLst>
              <a:ext uri="{FF2B5EF4-FFF2-40B4-BE49-F238E27FC236}">
                <a16:creationId xmlns:a16="http://schemas.microsoft.com/office/drawing/2014/main" id="{B60032D1-924E-5049-A275-108BCD256D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3647" y="1700808"/>
            <a:ext cx="4765113" cy="4550145"/>
          </a:xfrm>
          <a:prstGeom prst="rect">
            <a:avLst/>
          </a:prstGeom>
        </p:spPr>
      </p:pic>
      <p:sp>
        <p:nvSpPr>
          <p:cNvPr id="5" name="矩形 4">
            <a:extLst>
              <a:ext uri="{FF2B5EF4-FFF2-40B4-BE49-F238E27FC236}">
                <a16:creationId xmlns:a16="http://schemas.microsoft.com/office/drawing/2014/main" id="{EF3AFC1C-1FEA-2649-91E4-C512F5E39492}"/>
              </a:ext>
            </a:extLst>
          </p:cNvPr>
          <p:cNvSpPr/>
          <p:nvPr/>
        </p:nvSpPr>
        <p:spPr>
          <a:xfrm>
            <a:off x="3303647" y="1052736"/>
            <a:ext cx="5109091" cy="461665"/>
          </a:xfrm>
          <a:prstGeom prst="rect">
            <a:avLst/>
          </a:prstGeom>
        </p:spPr>
        <p:txBody>
          <a:bodyPr wrap="none">
            <a:spAutoFit/>
          </a:bodyPr>
          <a:lstStyle/>
          <a:p>
            <a:r>
              <a:rPr lang="zh-CN" altLang="en-US" sz="2400" b="1" dirty="0">
                <a:solidFill>
                  <a:srgbClr val="384056"/>
                </a:solidFill>
                <a:latin typeface="+mj-ea"/>
                <a:ea typeface="+mj-ea"/>
              </a:rPr>
              <a:t>为各类神经网络计算提供统一的描述</a:t>
            </a:r>
          </a:p>
        </p:txBody>
      </p:sp>
      <p:sp>
        <p:nvSpPr>
          <p:cNvPr id="8" name="矩形 7">
            <a:extLst>
              <a:ext uri="{FF2B5EF4-FFF2-40B4-BE49-F238E27FC236}">
                <a16:creationId xmlns:a16="http://schemas.microsoft.com/office/drawing/2014/main" id="{D911A7CB-9BE3-EE49-B66C-442652DEB8B4}"/>
              </a:ext>
            </a:extLst>
          </p:cNvPr>
          <p:cNvSpPr/>
          <p:nvPr/>
        </p:nvSpPr>
        <p:spPr bwMode="auto">
          <a:xfrm>
            <a:off x="3074045" y="2348880"/>
            <a:ext cx="6120680" cy="792088"/>
          </a:xfrm>
          <a:prstGeom prst="rect">
            <a:avLst/>
          </a:prstGeom>
          <a:noFill/>
          <a:ln w="38100" cap="flat" cmpd="sng" algn="ctr">
            <a:solidFill>
              <a:srgbClr val="C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493832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 name="PlaceHolder 2"/>
          <p:cNvSpPr>
            <a:spLocks noGrp="1"/>
          </p:cNvSpPr>
          <p:nvPr>
            <p:ph/>
          </p:nvPr>
        </p:nvSpPr>
        <p:spPr>
          <a:xfrm>
            <a:off x="776447" y="1718448"/>
            <a:ext cx="7727708" cy="1728192"/>
          </a:xfrm>
          <a:prstGeom prst="rect">
            <a:avLst/>
          </a:prstGeom>
          <a:noFill/>
          <a:ln w="0">
            <a:noFill/>
          </a:ln>
        </p:spPr>
        <p:txBody>
          <a:bodyPr lIns="0" tIns="0" rIns="0" bIns="0" anchor="t">
            <a:noAutofit/>
          </a:bodyPr>
          <a:lstStyle/>
          <a:p>
            <a:pPr marL="0" indent="0">
              <a:lnSpc>
                <a:spcPct val="130000"/>
              </a:lnSpc>
              <a:spcBef>
                <a:spcPts val="561"/>
              </a:spcBef>
              <a:buClr>
                <a:srgbClr val="1A1A1A"/>
              </a:buClr>
              <a:buSzPct val="90000"/>
              <a:buNone/>
            </a:pPr>
            <a:r>
              <a:rPr lang="zh-CN" altLang="en-US" sz="2200" spc="-1" dirty="0">
                <a:solidFill>
                  <a:srgbClr val="FFC000"/>
                </a:solidFill>
                <a:latin typeface="+mj-ea"/>
                <a:ea typeface="+mj-ea"/>
              </a:rPr>
              <a:t>基本数据结构：</a:t>
            </a:r>
            <a:r>
              <a:rPr lang="en-US" sz="2200" spc="-1" dirty="0">
                <a:solidFill>
                  <a:srgbClr val="FFC000"/>
                </a:solidFill>
                <a:latin typeface="+mj-ea"/>
                <a:ea typeface="+mj-ea"/>
              </a:rPr>
              <a:t>Tensor </a:t>
            </a:r>
            <a:r>
              <a:rPr lang="zh-CN" altLang="en-US" sz="2200" spc="-1" dirty="0">
                <a:solidFill>
                  <a:srgbClr val="FFC000"/>
                </a:solidFill>
                <a:latin typeface="+mj-ea"/>
                <a:ea typeface="+mj-ea"/>
              </a:rPr>
              <a:t>张量</a:t>
            </a:r>
            <a:endParaRPr lang="en-US" sz="2200" spc="-1" dirty="0">
              <a:solidFill>
                <a:srgbClr val="FFC000"/>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dirty="0">
                <a:solidFill>
                  <a:srgbClr val="384056"/>
                </a:solidFill>
              </a:rPr>
              <a:t>高维数组，对标量，向量，矩阵的推广</a:t>
            </a:r>
            <a:endParaRPr lang="en-US" altLang="zh-CN" dirty="0">
              <a:solidFill>
                <a:srgbClr val="384056"/>
              </a:solidFill>
            </a:endParaRPr>
          </a:p>
          <a:p>
            <a:pPr marL="457200" lvl="1" indent="-228600">
              <a:lnSpc>
                <a:spcPct val="130000"/>
              </a:lnSpc>
              <a:spcBef>
                <a:spcPts val="400"/>
              </a:spcBef>
              <a:buClr>
                <a:srgbClr val="1A1A1A"/>
              </a:buClr>
              <a:buSzPct val="90000"/>
              <a:buFont typeface="Wingdings" charset="2"/>
              <a:buChar char=""/>
            </a:pPr>
            <a:r>
              <a:rPr lang="en-US" sz="1800" spc="-1" dirty="0">
                <a:solidFill>
                  <a:srgbClr val="384056"/>
                </a:solidFill>
                <a:latin typeface="+mj-ea"/>
                <a:ea typeface="+mj-ea"/>
              </a:rPr>
              <a:t>Tensor</a:t>
            </a:r>
            <a:r>
              <a:rPr lang="zh-CN" altLang="en-US" sz="1800" spc="-1" dirty="0">
                <a:solidFill>
                  <a:srgbClr val="384056"/>
                </a:solidFill>
                <a:latin typeface="+mj-ea"/>
                <a:ea typeface="+mj-ea"/>
              </a:rPr>
              <a:t>形状（</a:t>
            </a:r>
            <a:r>
              <a:rPr lang="en-US" altLang="zh-CN" sz="1800" spc="-1" dirty="0">
                <a:solidFill>
                  <a:srgbClr val="384056"/>
                </a:solidFill>
                <a:latin typeface="+mj-ea"/>
                <a:ea typeface="+mj-ea"/>
              </a:rPr>
              <a:t>Shape</a:t>
            </a:r>
            <a:r>
              <a:rPr lang="zh-CN" altLang="en-US" sz="1800" spc="-1" dirty="0">
                <a:solidFill>
                  <a:srgbClr val="384056"/>
                </a:solidFill>
                <a:latin typeface="+mj-ea"/>
                <a:ea typeface="+mj-ea"/>
              </a:rPr>
              <a:t>）： </a:t>
            </a:r>
            <a:r>
              <a:rPr lang="en-US" sz="1800" spc="-1" dirty="0">
                <a:solidFill>
                  <a:srgbClr val="384056"/>
                </a:solidFill>
                <a:latin typeface="+mj-ea"/>
                <a:ea typeface="+mj-ea"/>
              </a:rPr>
              <a:t>[3, </a:t>
            </a:r>
            <a:r>
              <a:rPr lang="en-US" altLang="zh-CN" sz="1800" spc="-1" dirty="0">
                <a:solidFill>
                  <a:srgbClr val="384056"/>
                </a:solidFill>
                <a:latin typeface="+mj-ea"/>
                <a:ea typeface="+mj-ea"/>
              </a:rPr>
              <a:t>2,</a:t>
            </a:r>
            <a:r>
              <a:rPr lang="zh-CN" altLang="en-US" sz="1800" spc="-1" dirty="0">
                <a:solidFill>
                  <a:srgbClr val="384056"/>
                </a:solidFill>
                <a:latin typeface="+mj-ea"/>
                <a:ea typeface="+mj-ea"/>
              </a:rPr>
              <a:t> </a:t>
            </a:r>
            <a:r>
              <a:rPr lang="en-US" altLang="zh-CN" sz="1800" spc="-1" dirty="0">
                <a:solidFill>
                  <a:srgbClr val="384056"/>
                </a:solidFill>
                <a:latin typeface="+mj-ea"/>
                <a:ea typeface="+mj-ea"/>
              </a:rPr>
              <a:t>5</a:t>
            </a:r>
            <a:r>
              <a:rPr lang="en-US" sz="1800" spc="-1" dirty="0">
                <a:solidFill>
                  <a:srgbClr val="384056"/>
                </a:solidFill>
                <a:latin typeface="+mj-ea"/>
                <a:ea typeface="+mj-ea"/>
              </a:rPr>
              <a:t>]</a:t>
            </a:r>
          </a:p>
          <a:p>
            <a:pPr marL="457200" lvl="1" indent="-228600">
              <a:lnSpc>
                <a:spcPct val="13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元素基本数据类型（</a:t>
            </a:r>
            <a:r>
              <a:rPr lang="en-US" altLang="zh-CN" sz="1800" spc="-1" dirty="0">
                <a:solidFill>
                  <a:srgbClr val="384056"/>
                </a:solidFill>
                <a:latin typeface="+mj-ea"/>
                <a:ea typeface="+mj-ea"/>
              </a:rPr>
              <a:t>Data</a:t>
            </a:r>
            <a:r>
              <a:rPr lang="zh-CN" altLang="en-US" sz="1800" spc="-1" dirty="0">
                <a:solidFill>
                  <a:srgbClr val="384056"/>
                </a:solidFill>
                <a:latin typeface="+mj-ea"/>
                <a:ea typeface="+mj-ea"/>
              </a:rPr>
              <a:t> </a:t>
            </a:r>
            <a:r>
              <a:rPr lang="en-US" altLang="zh-CN" sz="1800" spc="-1" dirty="0">
                <a:solidFill>
                  <a:srgbClr val="384056"/>
                </a:solidFill>
                <a:latin typeface="+mj-ea"/>
                <a:ea typeface="+mj-ea"/>
              </a:rPr>
              <a:t>Type</a:t>
            </a:r>
            <a:r>
              <a:rPr lang="zh-CN" altLang="en-US" sz="1800" spc="-1" dirty="0">
                <a:solidFill>
                  <a:srgbClr val="384056"/>
                </a:solidFill>
                <a:latin typeface="+mj-ea"/>
                <a:ea typeface="+mj-ea"/>
              </a:rPr>
              <a:t>）：</a:t>
            </a:r>
            <a:r>
              <a:rPr lang="en-US" sz="1800" spc="-1" dirty="0">
                <a:solidFill>
                  <a:srgbClr val="384056"/>
                </a:solidFill>
                <a:latin typeface="+mj-ea"/>
                <a:ea typeface="+mj-ea"/>
              </a:rPr>
              <a:t>int, float, string, etc.</a:t>
            </a:r>
          </a:p>
        </p:txBody>
      </p:sp>
      <p:pic>
        <p:nvPicPr>
          <p:cNvPr id="4" name="图片 3">
            <a:extLst>
              <a:ext uri="{FF2B5EF4-FFF2-40B4-BE49-F238E27FC236}">
                <a16:creationId xmlns:a16="http://schemas.microsoft.com/office/drawing/2014/main" id="{FDDA1616-35F6-D44F-8A78-C14B517B0869}"/>
              </a:ext>
            </a:extLst>
          </p:cNvPr>
          <p:cNvPicPr>
            <a:picLocks noChangeAspect="1"/>
          </p:cNvPicPr>
          <p:nvPr/>
        </p:nvPicPr>
        <p:blipFill>
          <a:blip r:embed="rId2"/>
          <a:stretch>
            <a:fillRect/>
          </a:stretch>
        </p:blipFill>
        <p:spPr>
          <a:xfrm>
            <a:off x="8754133" y="1881552"/>
            <a:ext cx="2353412" cy="1547448"/>
          </a:xfrm>
          <a:prstGeom prst="rect">
            <a:avLst/>
          </a:prstGeom>
        </p:spPr>
      </p:pic>
      <p:sp>
        <p:nvSpPr>
          <p:cNvPr id="10" name="矩形 9">
            <a:extLst>
              <a:ext uri="{FF2B5EF4-FFF2-40B4-BE49-F238E27FC236}">
                <a16:creationId xmlns:a16="http://schemas.microsoft.com/office/drawing/2014/main" id="{B57205BB-3A56-7C4B-B5DB-877D8F6ED489}"/>
              </a:ext>
            </a:extLst>
          </p:cNvPr>
          <p:cNvSpPr/>
          <p:nvPr/>
        </p:nvSpPr>
        <p:spPr>
          <a:xfrm>
            <a:off x="586661" y="469193"/>
            <a:ext cx="5966698" cy="584775"/>
          </a:xfrm>
          <a:prstGeom prst="rect">
            <a:avLst/>
          </a:prstGeom>
        </p:spPr>
        <p:txBody>
          <a:bodyPr wrap="none">
            <a:spAutoFit/>
          </a:bodyPr>
          <a:lstStyle/>
          <a:p>
            <a:r>
              <a:rPr lang="zh-CN" altLang="en-US" sz="3200" b="1" dirty="0">
                <a:solidFill>
                  <a:srgbClr val="384056"/>
                </a:solidFill>
                <a:latin typeface="Microsoft YaHei" panose="020B0503020204020204" pitchFamily="34" charset="-122"/>
                <a:ea typeface="Microsoft YaHei" panose="020B0503020204020204" pitchFamily="34" charset="-122"/>
                <a:cs typeface="Arial" pitchFamily="34" charset="0"/>
              </a:rPr>
              <a:t>基于计算图的</a:t>
            </a:r>
            <a:r>
              <a:rPr lang="en-US" altLang="zh-CN" sz="3200" b="1" dirty="0">
                <a:solidFill>
                  <a:srgbClr val="384056"/>
                </a:solidFill>
                <a:latin typeface="Microsoft YaHei" panose="020B0503020204020204" pitchFamily="34" charset="-122"/>
                <a:ea typeface="Microsoft YaHei" panose="020B0503020204020204" pitchFamily="34" charset="-122"/>
                <a:cs typeface="Arial" pitchFamily="34" charset="0"/>
              </a:rPr>
              <a:t>AI</a:t>
            </a:r>
            <a:r>
              <a:rPr lang="zh-CN" altLang="en-US" sz="3200" b="1" dirty="0">
                <a:solidFill>
                  <a:srgbClr val="384056"/>
                </a:solidFill>
                <a:latin typeface="Microsoft YaHei" panose="020B0503020204020204" pitchFamily="34" charset="-122"/>
                <a:ea typeface="Microsoft YaHei" panose="020B0503020204020204" pitchFamily="34" charset="-122"/>
                <a:cs typeface="Arial" pitchFamily="34" charset="0"/>
              </a:rPr>
              <a:t>框架：基本组成</a:t>
            </a:r>
            <a:endParaRPr lang="zh-CN" altLang="en-US" sz="3200" b="1" spc="-1" dirty="0">
              <a:solidFill>
                <a:srgbClr val="1A1A1A"/>
              </a:solidFill>
              <a:latin typeface="+mj-ea"/>
              <a:ea typeface="+mj-ea"/>
              <a:cs typeface="+mj-cs"/>
            </a:endParaRPr>
          </a:p>
        </p:txBody>
      </p:sp>
      <p:sp>
        <p:nvSpPr>
          <p:cNvPr id="2" name="矩形 1">
            <a:extLst>
              <a:ext uri="{FF2B5EF4-FFF2-40B4-BE49-F238E27FC236}">
                <a16:creationId xmlns:a16="http://schemas.microsoft.com/office/drawing/2014/main" id="{667B5F57-8A61-834B-ADE1-60D2FE3BE06E}"/>
              </a:ext>
            </a:extLst>
          </p:cNvPr>
          <p:cNvSpPr/>
          <p:nvPr/>
        </p:nvSpPr>
        <p:spPr>
          <a:xfrm>
            <a:off x="556422" y="3878688"/>
            <a:ext cx="10785998" cy="1391022"/>
          </a:xfrm>
          <a:prstGeom prst="rect">
            <a:avLst/>
          </a:prstGeom>
        </p:spPr>
        <p:txBody>
          <a:bodyPr wrap="square">
            <a:spAutoFit/>
          </a:bodyPr>
          <a:lstStyle/>
          <a:p>
            <a:pPr marL="228600" lvl="1">
              <a:lnSpc>
                <a:spcPct val="130000"/>
              </a:lnSpc>
              <a:spcBef>
                <a:spcPts val="400"/>
              </a:spcBef>
              <a:buClr>
                <a:srgbClr val="1A1A1A"/>
              </a:buClr>
              <a:buSzPct val="90000"/>
            </a:pPr>
            <a:r>
              <a:rPr lang="zh-CN" altLang="en-US" sz="2200" b="1" spc="-1" dirty="0">
                <a:solidFill>
                  <a:srgbClr val="FFC000"/>
                </a:solidFill>
                <a:latin typeface="+mj-ea"/>
                <a:ea typeface="+mj-ea"/>
              </a:rPr>
              <a:t>优点：</a:t>
            </a:r>
            <a:endParaRPr lang="en-US" altLang="zh-CN" sz="2200" b="1" spc="-1" dirty="0">
              <a:solidFill>
                <a:srgbClr val="FFC000"/>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999" dirty="0">
                <a:solidFill>
                  <a:srgbClr val="384056"/>
                </a:solidFill>
                <a:latin typeface="+mn-lt"/>
                <a:ea typeface="+mn-ea"/>
              </a:rPr>
              <a:t>后端自动推断并完成元素逻辑存储空间向物理存储空间的映射</a:t>
            </a:r>
            <a:endParaRPr lang="en-US" altLang="zh-CN" sz="1999" dirty="0">
              <a:solidFill>
                <a:srgbClr val="384056"/>
              </a:solidFill>
              <a:latin typeface="+mn-lt"/>
              <a:ea typeface="+mn-ea"/>
            </a:endParaRPr>
          </a:p>
          <a:p>
            <a:pPr marL="457200" lvl="1" indent="-228600">
              <a:lnSpc>
                <a:spcPct val="130000"/>
              </a:lnSpc>
              <a:spcBef>
                <a:spcPts val="400"/>
              </a:spcBef>
              <a:buClr>
                <a:srgbClr val="1A1A1A"/>
              </a:buClr>
              <a:buSzPct val="90000"/>
              <a:buFont typeface="Wingdings" charset="2"/>
              <a:buChar char=""/>
            </a:pPr>
            <a:r>
              <a:rPr lang="zh-CN" altLang="en-US" sz="1999" dirty="0">
                <a:solidFill>
                  <a:srgbClr val="384056"/>
                </a:solidFill>
                <a:latin typeface="+mn-lt"/>
                <a:ea typeface="+mn-ea"/>
              </a:rPr>
              <a:t>基本运算类型作为整体数据进行批量操作，适合单指令多数据（</a:t>
            </a:r>
            <a:r>
              <a:rPr lang="en-US" altLang="zh-CN" sz="1999" dirty="0">
                <a:solidFill>
                  <a:srgbClr val="384056"/>
                </a:solidFill>
                <a:latin typeface="+mn-lt"/>
                <a:ea typeface="+mn-ea"/>
              </a:rPr>
              <a:t>SIMD</a:t>
            </a:r>
            <a:r>
              <a:rPr lang="zh-CN" altLang="en-US" sz="1999" dirty="0">
                <a:solidFill>
                  <a:srgbClr val="384056"/>
                </a:solidFill>
                <a:latin typeface="+mn-lt"/>
                <a:ea typeface="+mn-ea"/>
              </a:rPr>
              <a:t>）并行加速</a:t>
            </a:r>
          </a:p>
        </p:txBody>
      </p:sp>
    </p:spTree>
    <p:extLst>
      <p:ext uri="{BB962C8B-B14F-4D97-AF65-F5344CB8AC3E}">
        <p14:creationId xmlns:p14="http://schemas.microsoft.com/office/powerpoint/2010/main" val="403188427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ceHolder 2">
            <a:extLst>
              <a:ext uri="{FF2B5EF4-FFF2-40B4-BE49-F238E27FC236}">
                <a16:creationId xmlns:a16="http://schemas.microsoft.com/office/drawing/2014/main" id="{7E460CBD-231C-B249-9548-512082DA9912}"/>
              </a:ext>
            </a:extLst>
          </p:cNvPr>
          <p:cNvSpPr txBox="1">
            <a:spLocks/>
          </p:cNvSpPr>
          <p:nvPr/>
        </p:nvSpPr>
        <p:spPr>
          <a:xfrm>
            <a:off x="6751242" y="1374479"/>
            <a:ext cx="3600400" cy="1547449"/>
          </a:xfrm>
          <a:prstGeom prst="rect">
            <a:avLst/>
          </a:prstGeom>
          <a:noFill/>
          <a:ln w="0">
            <a:noFill/>
          </a:ln>
        </p:spPr>
        <p:txBody>
          <a:bodyPr lIns="0" tIns="0" rIns="0" bIns="0" anchor="t">
            <a:noAutofit/>
          </a:bodyPr>
          <a:lst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a:lstStyle>
          <a:p>
            <a:pPr marL="0" indent="0">
              <a:lnSpc>
                <a:spcPct val="130000"/>
              </a:lnSpc>
              <a:spcBef>
                <a:spcPts val="561"/>
              </a:spcBef>
              <a:buClr>
                <a:srgbClr val="1A1A1A"/>
              </a:buClr>
              <a:buSzPct val="90000"/>
              <a:buFontTx/>
              <a:buNone/>
            </a:pPr>
            <a:r>
              <a:rPr lang="zh-CN" altLang="en-US" sz="2200" kern="0" spc="-1" dirty="0">
                <a:solidFill>
                  <a:srgbClr val="FFC000"/>
                </a:solidFill>
                <a:latin typeface="+mj-ea"/>
                <a:ea typeface="+mj-ea"/>
              </a:rPr>
              <a:t>图像张量化表示：</a:t>
            </a:r>
            <a:endParaRPr lang="en-US" altLang="zh-CN" sz="2200" kern="0" spc="-1" dirty="0">
              <a:solidFill>
                <a:srgbClr val="FFC000"/>
              </a:solidFill>
              <a:latin typeface="+mj-ea"/>
              <a:ea typeface="+mj-ea"/>
            </a:endParaRPr>
          </a:p>
          <a:p>
            <a:pPr>
              <a:lnSpc>
                <a:spcPct val="130000"/>
              </a:lnSpc>
              <a:spcBef>
                <a:spcPts val="561"/>
              </a:spcBef>
              <a:buClr>
                <a:srgbClr val="1A1A1A"/>
              </a:buClr>
              <a:buSzPct val="90000"/>
            </a:pPr>
            <a:r>
              <a:rPr lang="zh-CN" altLang="en-US" sz="2000" kern="0" spc="-1" dirty="0">
                <a:solidFill>
                  <a:srgbClr val="384056"/>
                </a:solidFill>
                <a:latin typeface="+mj-ea"/>
                <a:ea typeface="+mj-ea"/>
              </a:rPr>
              <a:t>（</a:t>
            </a:r>
            <a:r>
              <a:rPr lang="en-US" altLang="zh-CN" sz="2000" kern="0" spc="-1" dirty="0">
                <a:solidFill>
                  <a:srgbClr val="384056"/>
                </a:solidFill>
                <a:latin typeface="+mj-ea"/>
                <a:ea typeface="+mj-ea"/>
              </a:rPr>
              <a:t>N</a:t>
            </a:r>
            <a:r>
              <a:rPr lang="zh-CN" altLang="en-US" sz="2000" kern="0" spc="-1" dirty="0">
                <a:solidFill>
                  <a:srgbClr val="384056"/>
                </a:solidFill>
                <a:latin typeface="+mj-ea"/>
                <a:ea typeface="+mj-ea"/>
              </a:rPr>
              <a:t>，</a:t>
            </a:r>
            <a:r>
              <a:rPr lang="en-US" altLang="zh-CN" sz="2000" kern="0" spc="-1" dirty="0">
                <a:solidFill>
                  <a:srgbClr val="384056"/>
                </a:solidFill>
                <a:latin typeface="+mj-ea"/>
                <a:ea typeface="+mj-ea"/>
              </a:rPr>
              <a:t>C</a:t>
            </a:r>
            <a:r>
              <a:rPr lang="zh-CN" altLang="en-US" sz="2000" kern="0" spc="-1" dirty="0">
                <a:solidFill>
                  <a:srgbClr val="384056"/>
                </a:solidFill>
                <a:latin typeface="+mj-ea"/>
                <a:ea typeface="+mj-ea"/>
              </a:rPr>
              <a:t>，</a:t>
            </a:r>
            <a:r>
              <a:rPr lang="en-US" altLang="zh-CN" sz="2000" kern="0" spc="-1" dirty="0">
                <a:solidFill>
                  <a:srgbClr val="384056"/>
                </a:solidFill>
                <a:latin typeface="+mj-ea"/>
                <a:ea typeface="+mj-ea"/>
              </a:rPr>
              <a:t>H</a:t>
            </a:r>
            <a:r>
              <a:rPr lang="zh-CN" altLang="en-US" sz="2000" kern="0" spc="-1" dirty="0">
                <a:solidFill>
                  <a:srgbClr val="384056"/>
                </a:solidFill>
                <a:latin typeface="+mj-ea"/>
                <a:ea typeface="+mj-ea"/>
              </a:rPr>
              <a:t>，</a:t>
            </a:r>
            <a:r>
              <a:rPr lang="en-US" altLang="zh-CN" sz="2000" kern="0" spc="-1" dirty="0">
                <a:solidFill>
                  <a:srgbClr val="384056"/>
                </a:solidFill>
                <a:latin typeface="+mj-ea"/>
                <a:ea typeface="+mj-ea"/>
              </a:rPr>
              <a:t>W</a:t>
            </a:r>
            <a:r>
              <a:rPr lang="zh-CN" altLang="en-US" sz="2000" kern="0" spc="-1" dirty="0">
                <a:solidFill>
                  <a:srgbClr val="384056"/>
                </a:solidFill>
                <a:latin typeface="+mj-ea"/>
                <a:ea typeface="+mj-ea"/>
              </a:rPr>
              <a:t>）</a:t>
            </a:r>
            <a:endParaRPr lang="en-US" sz="1600" kern="0" spc="-1" dirty="0">
              <a:solidFill>
                <a:srgbClr val="384056"/>
              </a:solidFill>
              <a:latin typeface="+mj-ea"/>
              <a:ea typeface="+mj-ea"/>
            </a:endParaRPr>
          </a:p>
        </p:txBody>
      </p:sp>
      <p:sp>
        <p:nvSpPr>
          <p:cNvPr id="3" name="PlaceHolder 2">
            <a:extLst>
              <a:ext uri="{FF2B5EF4-FFF2-40B4-BE49-F238E27FC236}">
                <a16:creationId xmlns:a16="http://schemas.microsoft.com/office/drawing/2014/main" id="{7433E7C0-5B36-2D4E-B3ED-DD0751766826}"/>
              </a:ext>
            </a:extLst>
          </p:cNvPr>
          <p:cNvSpPr txBox="1">
            <a:spLocks/>
          </p:cNvSpPr>
          <p:nvPr/>
        </p:nvSpPr>
        <p:spPr>
          <a:xfrm>
            <a:off x="6751242" y="3186595"/>
            <a:ext cx="3600400" cy="1547449"/>
          </a:xfrm>
          <a:prstGeom prst="rect">
            <a:avLst/>
          </a:prstGeom>
          <a:noFill/>
          <a:ln w="0">
            <a:noFill/>
          </a:ln>
        </p:spPr>
        <p:txBody>
          <a:bodyPr lIns="0" tIns="0" rIns="0" bIns="0" anchor="t">
            <a:noAutofit/>
          </a:bodyPr>
          <a:lst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a:lstStyle>
          <a:p>
            <a:pPr marL="0" indent="0">
              <a:lnSpc>
                <a:spcPct val="130000"/>
              </a:lnSpc>
              <a:spcBef>
                <a:spcPts val="561"/>
              </a:spcBef>
              <a:buClr>
                <a:srgbClr val="1A1A1A"/>
              </a:buClr>
              <a:buSzPct val="90000"/>
              <a:buFontTx/>
              <a:buNone/>
            </a:pPr>
            <a:r>
              <a:rPr lang="zh-CN" altLang="en-US" sz="2200" kern="0" spc="-1" dirty="0">
                <a:solidFill>
                  <a:srgbClr val="FFC000"/>
                </a:solidFill>
                <a:latin typeface="+mj-ea"/>
                <a:ea typeface="+mj-ea"/>
              </a:rPr>
              <a:t>自然语言张量化表示：</a:t>
            </a:r>
            <a:endParaRPr lang="en-US" altLang="zh-CN" sz="2200" kern="0" spc="-1" dirty="0">
              <a:solidFill>
                <a:srgbClr val="FFC000"/>
              </a:solidFill>
              <a:latin typeface="+mj-ea"/>
              <a:ea typeface="+mj-ea"/>
            </a:endParaRPr>
          </a:p>
          <a:p>
            <a:pPr>
              <a:lnSpc>
                <a:spcPct val="130000"/>
              </a:lnSpc>
              <a:spcBef>
                <a:spcPts val="561"/>
              </a:spcBef>
              <a:buClr>
                <a:srgbClr val="1A1A1A"/>
              </a:buClr>
              <a:buSzPct val="90000"/>
            </a:pPr>
            <a:r>
              <a:rPr lang="zh-CN" altLang="en-US" sz="2000" kern="0" spc="-1" dirty="0">
                <a:solidFill>
                  <a:srgbClr val="384056"/>
                </a:solidFill>
                <a:latin typeface="+mj-ea"/>
                <a:ea typeface="+mj-ea"/>
              </a:rPr>
              <a:t>（</a:t>
            </a:r>
            <a:r>
              <a:rPr lang="en-US" altLang="zh-CN" sz="2000" kern="0" spc="-1" dirty="0">
                <a:solidFill>
                  <a:srgbClr val="384056"/>
                </a:solidFill>
                <a:latin typeface="+mj-ea"/>
                <a:ea typeface="+mj-ea"/>
              </a:rPr>
              <a:t>N</a:t>
            </a:r>
            <a:r>
              <a:rPr lang="zh-CN" altLang="en-US" sz="2000" kern="0" spc="-1" dirty="0">
                <a:solidFill>
                  <a:srgbClr val="384056"/>
                </a:solidFill>
                <a:latin typeface="+mj-ea"/>
                <a:ea typeface="+mj-ea"/>
              </a:rPr>
              <a:t>，</a:t>
            </a:r>
            <a:r>
              <a:rPr lang="en-US" altLang="zh-CN" sz="2000" kern="0" spc="-1" dirty="0">
                <a:solidFill>
                  <a:srgbClr val="384056"/>
                </a:solidFill>
                <a:latin typeface="+mj-ea"/>
                <a:ea typeface="+mj-ea"/>
              </a:rPr>
              <a:t>S</a:t>
            </a:r>
            <a:r>
              <a:rPr lang="zh-CN" altLang="en-US" sz="2000" kern="0" spc="-1" dirty="0">
                <a:solidFill>
                  <a:srgbClr val="384056"/>
                </a:solidFill>
                <a:latin typeface="+mj-ea"/>
                <a:ea typeface="+mj-ea"/>
              </a:rPr>
              <a:t>，</a:t>
            </a:r>
            <a:r>
              <a:rPr lang="en-US" altLang="zh-CN" sz="2000" kern="0" spc="-1" dirty="0">
                <a:solidFill>
                  <a:srgbClr val="384056"/>
                </a:solidFill>
                <a:latin typeface="+mj-ea"/>
                <a:ea typeface="+mj-ea"/>
              </a:rPr>
              <a:t>W</a:t>
            </a:r>
            <a:r>
              <a:rPr lang="zh-CN" altLang="en-US" sz="2000" kern="0" spc="-1" dirty="0">
                <a:solidFill>
                  <a:srgbClr val="384056"/>
                </a:solidFill>
                <a:latin typeface="+mj-ea"/>
                <a:ea typeface="+mj-ea"/>
              </a:rPr>
              <a:t>）</a:t>
            </a:r>
            <a:endParaRPr lang="en-US" sz="1600" kern="0" spc="-1" dirty="0">
              <a:solidFill>
                <a:srgbClr val="384056"/>
              </a:solidFill>
              <a:latin typeface="+mj-ea"/>
              <a:ea typeface="+mj-ea"/>
            </a:endParaRPr>
          </a:p>
        </p:txBody>
      </p:sp>
      <p:sp>
        <p:nvSpPr>
          <p:cNvPr id="4" name="矩形 3">
            <a:extLst>
              <a:ext uri="{FF2B5EF4-FFF2-40B4-BE49-F238E27FC236}">
                <a16:creationId xmlns:a16="http://schemas.microsoft.com/office/drawing/2014/main" id="{05B67336-4439-1C4E-AB71-45D20568B069}"/>
              </a:ext>
            </a:extLst>
          </p:cNvPr>
          <p:cNvSpPr/>
          <p:nvPr/>
        </p:nvSpPr>
        <p:spPr>
          <a:xfrm>
            <a:off x="586661" y="469193"/>
            <a:ext cx="5966698" cy="584775"/>
          </a:xfrm>
          <a:prstGeom prst="rect">
            <a:avLst/>
          </a:prstGeom>
        </p:spPr>
        <p:txBody>
          <a:bodyPr wrap="none">
            <a:spAutoFit/>
          </a:bodyPr>
          <a:lstStyle/>
          <a:p>
            <a:r>
              <a:rPr lang="zh-CN" altLang="en-US" sz="3200" b="1" dirty="0">
                <a:solidFill>
                  <a:srgbClr val="384056"/>
                </a:solidFill>
                <a:latin typeface="Microsoft YaHei" panose="020B0503020204020204" pitchFamily="34" charset="-122"/>
                <a:ea typeface="Microsoft YaHei" panose="020B0503020204020204" pitchFamily="34" charset="-122"/>
                <a:cs typeface="Arial" pitchFamily="34" charset="0"/>
              </a:rPr>
              <a:t>基于计算图的</a:t>
            </a:r>
            <a:r>
              <a:rPr lang="en-US" altLang="zh-CN" sz="3200" b="1" dirty="0">
                <a:solidFill>
                  <a:srgbClr val="384056"/>
                </a:solidFill>
                <a:latin typeface="Microsoft YaHei" panose="020B0503020204020204" pitchFamily="34" charset="-122"/>
                <a:ea typeface="Microsoft YaHei" panose="020B0503020204020204" pitchFamily="34" charset="-122"/>
                <a:cs typeface="Arial" pitchFamily="34" charset="0"/>
              </a:rPr>
              <a:t>AI</a:t>
            </a:r>
            <a:r>
              <a:rPr lang="zh-CN" altLang="en-US" sz="3200" b="1" dirty="0">
                <a:solidFill>
                  <a:srgbClr val="384056"/>
                </a:solidFill>
                <a:latin typeface="Microsoft YaHei" panose="020B0503020204020204" pitchFamily="34" charset="-122"/>
                <a:ea typeface="Microsoft YaHei" panose="020B0503020204020204" pitchFamily="34" charset="-122"/>
                <a:cs typeface="Arial" pitchFamily="34" charset="0"/>
              </a:rPr>
              <a:t>框架：基本组成</a:t>
            </a:r>
            <a:endParaRPr lang="zh-CN" altLang="en-US" sz="3200" b="1" spc="-1" dirty="0">
              <a:solidFill>
                <a:srgbClr val="1A1A1A"/>
              </a:solidFill>
              <a:latin typeface="+mj-ea"/>
              <a:ea typeface="+mj-ea"/>
              <a:cs typeface="+mj-cs"/>
            </a:endParaRPr>
          </a:p>
        </p:txBody>
      </p:sp>
      <p:pic>
        <p:nvPicPr>
          <p:cNvPr id="5" name="图片 4">
            <a:extLst>
              <a:ext uri="{FF2B5EF4-FFF2-40B4-BE49-F238E27FC236}">
                <a16:creationId xmlns:a16="http://schemas.microsoft.com/office/drawing/2014/main" id="{85EE9589-8383-1342-AD27-E595762FC619}"/>
              </a:ext>
            </a:extLst>
          </p:cNvPr>
          <p:cNvPicPr>
            <a:picLocks noChangeAspect="1"/>
          </p:cNvPicPr>
          <p:nvPr/>
        </p:nvPicPr>
        <p:blipFill>
          <a:blip r:embed="rId2"/>
          <a:stretch>
            <a:fillRect/>
          </a:stretch>
        </p:blipFill>
        <p:spPr>
          <a:xfrm>
            <a:off x="714588" y="2097575"/>
            <a:ext cx="4988506" cy="3312368"/>
          </a:xfrm>
          <a:prstGeom prst="rect">
            <a:avLst/>
          </a:prstGeom>
        </p:spPr>
      </p:pic>
      <p:sp>
        <p:nvSpPr>
          <p:cNvPr id="6" name="PlaceHolder 2">
            <a:extLst>
              <a:ext uri="{FF2B5EF4-FFF2-40B4-BE49-F238E27FC236}">
                <a16:creationId xmlns:a16="http://schemas.microsoft.com/office/drawing/2014/main" id="{DFB552E4-52F3-3A41-B57E-BEF81384D3B8}"/>
              </a:ext>
            </a:extLst>
          </p:cNvPr>
          <p:cNvSpPr txBox="1">
            <a:spLocks/>
          </p:cNvSpPr>
          <p:nvPr/>
        </p:nvSpPr>
        <p:spPr>
          <a:xfrm>
            <a:off x="6746453" y="4797152"/>
            <a:ext cx="3600400" cy="1547449"/>
          </a:xfrm>
          <a:prstGeom prst="rect">
            <a:avLst/>
          </a:prstGeom>
          <a:noFill/>
          <a:ln w="0">
            <a:noFill/>
          </a:ln>
        </p:spPr>
        <p:txBody>
          <a:bodyPr lIns="0" tIns="0" rIns="0" bIns="0" anchor="t">
            <a:noAutofit/>
          </a:bodyPr>
          <a:lst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a:lstStyle>
          <a:p>
            <a:pPr marL="0" indent="0">
              <a:lnSpc>
                <a:spcPct val="130000"/>
              </a:lnSpc>
              <a:spcBef>
                <a:spcPts val="561"/>
              </a:spcBef>
              <a:buClr>
                <a:srgbClr val="1A1A1A"/>
              </a:buClr>
              <a:buSzPct val="90000"/>
              <a:buFontTx/>
              <a:buNone/>
            </a:pPr>
            <a:r>
              <a:rPr lang="zh-CN" altLang="en-US" sz="2200" kern="0" spc="-1" dirty="0">
                <a:solidFill>
                  <a:srgbClr val="FFC000"/>
                </a:solidFill>
                <a:latin typeface="+mj-ea"/>
                <a:ea typeface="+mj-ea"/>
              </a:rPr>
              <a:t>稀疏张量：</a:t>
            </a:r>
            <a:endParaRPr lang="en-US" altLang="zh-CN" sz="2200" kern="0" spc="-1" dirty="0">
              <a:solidFill>
                <a:srgbClr val="FFC000"/>
              </a:solidFill>
              <a:latin typeface="+mj-ea"/>
              <a:ea typeface="+mj-ea"/>
            </a:endParaRPr>
          </a:p>
          <a:p>
            <a:pPr>
              <a:lnSpc>
                <a:spcPct val="130000"/>
              </a:lnSpc>
              <a:spcBef>
                <a:spcPts val="561"/>
              </a:spcBef>
              <a:buClr>
                <a:srgbClr val="1A1A1A"/>
              </a:buClr>
              <a:buSzPct val="90000"/>
            </a:pPr>
            <a:r>
              <a:rPr lang="zh-CN" altLang="en-US" sz="2000" kern="0" spc="-1" dirty="0">
                <a:solidFill>
                  <a:srgbClr val="384056"/>
                </a:solidFill>
                <a:latin typeface="+mj-ea"/>
                <a:ea typeface="+mj-ea"/>
              </a:rPr>
              <a:t>点云和图</a:t>
            </a:r>
            <a:endParaRPr lang="en-US" sz="2000" kern="0" spc="-1" dirty="0">
              <a:solidFill>
                <a:srgbClr val="384056"/>
              </a:solidFill>
              <a:latin typeface="+mj-ea"/>
              <a:ea typeface="+mj-ea"/>
            </a:endParaRPr>
          </a:p>
        </p:txBody>
      </p:sp>
    </p:spTree>
    <p:extLst>
      <p:ext uri="{BB962C8B-B14F-4D97-AF65-F5344CB8AC3E}">
        <p14:creationId xmlns:p14="http://schemas.microsoft.com/office/powerpoint/2010/main" val="3246588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 name="PlaceHolder 2"/>
          <p:cNvSpPr>
            <a:spLocks noGrp="1"/>
          </p:cNvSpPr>
          <p:nvPr>
            <p:ph/>
          </p:nvPr>
        </p:nvSpPr>
        <p:spPr>
          <a:xfrm>
            <a:off x="697781" y="1300070"/>
            <a:ext cx="4456357" cy="1296144"/>
          </a:xfrm>
          <a:prstGeom prst="rect">
            <a:avLst/>
          </a:prstGeom>
          <a:noFill/>
          <a:ln w="0">
            <a:noFill/>
          </a:ln>
        </p:spPr>
        <p:txBody>
          <a:bodyPr lIns="0" tIns="0" rIns="0" bIns="0" anchor="t">
            <a:noAutofit/>
          </a:bodyPr>
          <a:lstStyle/>
          <a:p>
            <a:pPr marL="0" indent="0">
              <a:lnSpc>
                <a:spcPct val="130000"/>
              </a:lnSpc>
              <a:spcBef>
                <a:spcPts val="561"/>
              </a:spcBef>
              <a:buClr>
                <a:srgbClr val="1A1A1A"/>
              </a:buClr>
              <a:buSzPct val="90000"/>
              <a:buNone/>
            </a:pPr>
            <a:r>
              <a:rPr lang="zh-CN" altLang="en-US" sz="1800" spc="-1" dirty="0">
                <a:solidFill>
                  <a:srgbClr val="FFC000"/>
                </a:solidFill>
                <a:latin typeface="+mj-ea"/>
                <a:ea typeface="+mj-ea"/>
              </a:rPr>
              <a:t>基本数据结构：</a:t>
            </a:r>
            <a:r>
              <a:rPr lang="en-US" sz="1800" spc="-1" dirty="0">
                <a:solidFill>
                  <a:srgbClr val="FFC000"/>
                </a:solidFill>
                <a:latin typeface="+mj-ea"/>
                <a:ea typeface="+mj-ea"/>
              </a:rPr>
              <a:t>Tensor </a:t>
            </a:r>
            <a:r>
              <a:rPr lang="zh-CN" altLang="en-US" sz="1800" spc="-1" dirty="0">
                <a:solidFill>
                  <a:srgbClr val="FFC000"/>
                </a:solidFill>
                <a:latin typeface="+mj-ea"/>
                <a:ea typeface="+mj-ea"/>
              </a:rPr>
              <a:t>张量</a:t>
            </a:r>
            <a:endParaRPr lang="en-US" sz="1800" spc="-1" dirty="0">
              <a:solidFill>
                <a:srgbClr val="FFC000"/>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en-US" sz="1800" spc="-1" dirty="0">
                <a:solidFill>
                  <a:srgbClr val="384056"/>
                </a:solidFill>
                <a:latin typeface="+mj-ea"/>
                <a:ea typeface="+mj-ea"/>
              </a:rPr>
              <a:t>Tensor</a:t>
            </a:r>
            <a:r>
              <a:rPr lang="zh-CN" altLang="en-US" sz="1800" spc="-1" dirty="0">
                <a:solidFill>
                  <a:srgbClr val="384056"/>
                </a:solidFill>
                <a:latin typeface="+mj-ea"/>
                <a:ea typeface="+mj-ea"/>
              </a:rPr>
              <a:t>形状： </a:t>
            </a:r>
            <a:r>
              <a:rPr lang="en-US" sz="1800" spc="-1" dirty="0">
                <a:solidFill>
                  <a:srgbClr val="384056"/>
                </a:solidFill>
                <a:latin typeface="+mj-ea"/>
                <a:ea typeface="+mj-ea"/>
              </a:rPr>
              <a:t>[2, 3, 4</a:t>
            </a:r>
            <a:r>
              <a:rPr lang="en-US" altLang="zh-CN" sz="1800" spc="-1" dirty="0">
                <a:solidFill>
                  <a:srgbClr val="384056"/>
                </a:solidFill>
                <a:latin typeface="+mj-ea"/>
                <a:ea typeface="+mj-ea"/>
              </a:rPr>
              <a:t>,</a:t>
            </a:r>
            <a:r>
              <a:rPr lang="zh-CN" altLang="en-US" sz="1800" spc="-1" dirty="0">
                <a:solidFill>
                  <a:srgbClr val="384056"/>
                </a:solidFill>
                <a:latin typeface="+mj-ea"/>
                <a:ea typeface="+mj-ea"/>
              </a:rPr>
              <a:t> </a:t>
            </a:r>
            <a:r>
              <a:rPr lang="en-US" altLang="zh-CN" sz="1800" spc="-1" dirty="0">
                <a:solidFill>
                  <a:srgbClr val="384056"/>
                </a:solidFill>
                <a:latin typeface="+mj-ea"/>
                <a:ea typeface="+mj-ea"/>
              </a:rPr>
              <a:t>5</a:t>
            </a:r>
            <a:r>
              <a:rPr lang="en-US" sz="1800" spc="-1" dirty="0">
                <a:solidFill>
                  <a:srgbClr val="384056"/>
                </a:solidFill>
                <a:latin typeface="+mj-ea"/>
                <a:ea typeface="+mj-ea"/>
              </a:rPr>
              <a:t>]</a:t>
            </a:r>
          </a:p>
          <a:p>
            <a:pPr marL="457200" lvl="1" indent="-228600">
              <a:lnSpc>
                <a:spcPct val="13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元素类型：</a:t>
            </a:r>
            <a:r>
              <a:rPr lang="en-US" sz="1800" spc="-1" dirty="0">
                <a:solidFill>
                  <a:srgbClr val="384056"/>
                </a:solidFill>
                <a:latin typeface="+mj-ea"/>
                <a:ea typeface="+mj-ea"/>
              </a:rPr>
              <a:t>int, float, string, etc.</a:t>
            </a:r>
            <a:endParaRPr lang="en-US" sz="1800" b="0" spc="-1" dirty="0">
              <a:solidFill>
                <a:srgbClr val="384056"/>
              </a:solidFill>
              <a:latin typeface="+mj-ea"/>
              <a:ea typeface="+mj-ea"/>
            </a:endParaRPr>
          </a:p>
        </p:txBody>
      </p:sp>
      <p:graphicFrame>
        <p:nvGraphicFramePr>
          <p:cNvPr id="895" name="Table 82"/>
          <p:cNvGraphicFramePr/>
          <p:nvPr>
            <p:extLst>
              <p:ext uri="{D42A27DB-BD31-4B8C-83A1-F6EECF244321}">
                <p14:modId xmlns:p14="http://schemas.microsoft.com/office/powerpoint/2010/main" val="1605448986"/>
              </p:ext>
            </p:extLst>
          </p:nvPr>
        </p:nvGraphicFramePr>
        <p:xfrm>
          <a:off x="5875829" y="3871312"/>
          <a:ext cx="5335120" cy="1645920"/>
        </p:xfrm>
        <a:graphic>
          <a:graphicData uri="http://schemas.openxmlformats.org/drawingml/2006/table">
            <a:tbl>
              <a:tblPr>
                <a:tableStyleId>{6E25E649-3F16-4E02-A733-19D2CDBF48F0}</a:tableStyleId>
              </a:tblPr>
              <a:tblGrid>
                <a:gridCol w="1545277">
                  <a:extLst>
                    <a:ext uri="{9D8B030D-6E8A-4147-A177-3AD203B41FA5}">
                      <a16:colId xmlns:a16="http://schemas.microsoft.com/office/drawing/2014/main" val="20000"/>
                    </a:ext>
                  </a:extLst>
                </a:gridCol>
                <a:gridCol w="1843235">
                  <a:extLst>
                    <a:ext uri="{9D8B030D-6E8A-4147-A177-3AD203B41FA5}">
                      <a16:colId xmlns:a16="http://schemas.microsoft.com/office/drawing/2014/main" val="20001"/>
                    </a:ext>
                  </a:extLst>
                </a:gridCol>
                <a:gridCol w="1946608">
                  <a:extLst>
                    <a:ext uri="{9D8B030D-6E8A-4147-A177-3AD203B41FA5}">
                      <a16:colId xmlns:a16="http://schemas.microsoft.com/office/drawing/2014/main" val="20002"/>
                    </a:ext>
                  </a:extLst>
                </a:gridCol>
              </a:tblGrid>
              <a:tr h="165272">
                <a:tc>
                  <a:txBody>
                    <a:bodyPr/>
                    <a:lstStyle/>
                    <a:p>
                      <a:pPr algn="ctr">
                        <a:lnSpc>
                          <a:spcPct val="100000"/>
                        </a:lnSpc>
                        <a:buNone/>
                      </a:pPr>
                      <a:r>
                        <a:rPr lang="en-US" sz="1200" b="0" strike="noStrike" spc="-1" dirty="0">
                          <a:latin typeface="+mj-ea"/>
                          <a:ea typeface="+mj-ea"/>
                        </a:rPr>
                        <a:t>Add</a:t>
                      </a:r>
                    </a:p>
                  </a:txBody>
                  <a:tcPr marL="9360" marR="9360" anchor="b"/>
                </a:tc>
                <a:tc>
                  <a:txBody>
                    <a:bodyPr/>
                    <a:lstStyle/>
                    <a:p>
                      <a:pPr algn="ctr">
                        <a:lnSpc>
                          <a:spcPct val="100000"/>
                        </a:lnSpc>
                        <a:buNone/>
                      </a:pPr>
                      <a:r>
                        <a:rPr lang="en-US" sz="1200" b="0" strike="noStrike" spc="-1">
                          <a:latin typeface="+mj-ea"/>
                          <a:ea typeface="+mj-ea"/>
                        </a:rPr>
                        <a:t>Log</a:t>
                      </a:r>
                    </a:p>
                  </a:txBody>
                  <a:tcPr marL="9360" marR="9360" anchor="b"/>
                </a:tc>
                <a:tc>
                  <a:txBody>
                    <a:bodyPr/>
                    <a:lstStyle/>
                    <a:p>
                      <a:pPr algn="ctr">
                        <a:lnSpc>
                          <a:spcPct val="100000"/>
                        </a:lnSpc>
                        <a:buNone/>
                      </a:pPr>
                      <a:r>
                        <a:rPr lang="en-US" sz="1200" b="0" strike="noStrike" spc="-1" dirty="0">
                          <a:latin typeface="+mj-ea"/>
                          <a:ea typeface="+mj-ea"/>
                        </a:rPr>
                        <a:t>While</a:t>
                      </a:r>
                    </a:p>
                  </a:txBody>
                  <a:tcPr marL="9360" marR="9360" anchor="b"/>
                </a:tc>
                <a:extLst>
                  <a:ext uri="{0D108BD9-81ED-4DB2-BD59-A6C34878D82A}">
                    <a16:rowId xmlns:a16="http://schemas.microsoft.com/office/drawing/2014/main" val="10000"/>
                  </a:ext>
                </a:extLst>
              </a:tr>
              <a:tr h="165272">
                <a:tc>
                  <a:txBody>
                    <a:bodyPr/>
                    <a:lstStyle/>
                    <a:p>
                      <a:pPr algn="ctr">
                        <a:lnSpc>
                          <a:spcPct val="100000"/>
                        </a:lnSpc>
                        <a:buNone/>
                      </a:pPr>
                      <a:r>
                        <a:rPr lang="en-US" sz="1200" b="0" strike="noStrike" spc="-1" dirty="0">
                          <a:latin typeface="+mj-ea"/>
                          <a:ea typeface="+mj-ea"/>
                        </a:rPr>
                        <a:t>Sub</a:t>
                      </a:r>
                    </a:p>
                  </a:txBody>
                  <a:tcPr marL="9360" marR="9360" anchor="b"/>
                </a:tc>
                <a:tc>
                  <a:txBody>
                    <a:bodyPr/>
                    <a:lstStyle/>
                    <a:p>
                      <a:pPr algn="ctr">
                        <a:lnSpc>
                          <a:spcPct val="100000"/>
                        </a:lnSpc>
                        <a:buNone/>
                      </a:pPr>
                      <a:r>
                        <a:rPr lang="en-US" sz="1200" b="0" strike="noStrike" spc="-1">
                          <a:latin typeface="+mj-ea"/>
                          <a:ea typeface="+mj-ea"/>
                        </a:rPr>
                        <a:t>MatMul</a:t>
                      </a:r>
                    </a:p>
                  </a:txBody>
                  <a:tcPr marL="9360" marR="9360" anchor="b"/>
                </a:tc>
                <a:tc>
                  <a:txBody>
                    <a:bodyPr/>
                    <a:lstStyle/>
                    <a:p>
                      <a:pPr algn="ctr">
                        <a:lnSpc>
                          <a:spcPct val="100000"/>
                        </a:lnSpc>
                        <a:buNone/>
                      </a:pPr>
                      <a:r>
                        <a:rPr lang="en-US" sz="1200" b="0" strike="noStrike" spc="-1">
                          <a:latin typeface="+mj-ea"/>
                          <a:ea typeface="+mj-ea"/>
                        </a:rPr>
                        <a:t>Merge</a:t>
                      </a:r>
                    </a:p>
                  </a:txBody>
                  <a:tcPr marL="9360" marR="9360" anchor="b"/>
                </a:tc>
                <a:extLst>
                  <a:ext uri="{0D108BD9-81ED-4DB2-BD59-A6C34878D82A}">
                    <a16:rowId xmlns:a16="http://schemas.microsoft.com/office/drawing/2014/main" val="10001"/>
                  </a:ext>
                </a:extLst>
              </a:tr>
              <a:tr h="165272">
                <a:tc>
                  <a:txBody>
                    <a:bodyPr/>
                    <a:lstStyle/>
                    <a:p>
                      <a:pPr algn="ctr">
                        <a:lnSpc>
                          <a:spcPct val="100000"/>
                        </a:lnSpc>
                        <a:buNone/>
                      </a:pPr>
                      <a:r>
                        <a:rPr lang="en-US" sz="1200" b="0" strike="noStrike" spc="-1">
                          <a:latin typeface="+mj-ea"/>
                          <a:ea typeface="+mj-ea"/>
                        </a:rPr>
                        <a:t>Mul</a:t>
                      </a:r>
                    </a:p>
                  </a:txBody>
                  <a:tcPr marL="9360" marR="9360" anchor="b"/>
                </a:tc>
                <a:tc>
                  <a:txBody>
                    <a:bodyPr/>
                    <a:lstStyle/>
                    <a:p>
                      <a:pPr algn="ctr">
                        <a:lnSpc>
                          <a:spcPct val="100000"/>
                        </a:lnSpc>
                        <a:buNone/>
                      </a:pPr>
                      <a:r>
                        <a:rPr lang="en-US" sz="1200" b="0" strike="noStrike" spc="-1">
                          <a:latin typeface="+mj-ea"/>
                          <a:ea typeface="+mj-ea"/>
                        </a:rPr>
                        <a:t>Conv</a:t>
                      </a:r>
                    </a:p>
                  </a:txBody>
                  <a:tcPr marL="9360" marR="9360" anchor="b"/>
                </a:tc>
                <a:tc>
                  <a:txBody>
                    <a:bodyPr/>
                    <a:lstStyle/>
                    <a:p>
                      <a:pPr algn="ctr">
                        <a:lnSpc>
                          <a:spcPct val="100000"/>
                        </a:lnSpc>
                        <a:buNone/>
                      </a:pPr>
                      <a:r>
                        <a:rPr lang="en-US" sz="1200" b="0" strike="noStrike" spc="-1">
                          <a:latin typeface="+mj-ea"/>
                          <a:ea typeface="+mj-ea"/>
                        </a:rPr>
                        <a:t>BroadCast</a:t>
                      </a:r>
                    </a:p>
                  </a:txBody>
                  <a:tcPr marL="9360" marR="9360" anchor="b"/>
                </a:tc>
                <a:extLst>
                  <a:ext uri="{0D108BD9-81ED-4DB2-BD59-A6C34878D82A}">
                    <a16:rowId xmlns:a16="http://schemas.microsoft.com/office/drawing/2014/main" val="10002"/>
                  </a:ext>
                </a:extLst>
              </a:tr>
              <a:tr h="165272">
                <a:tc>
                  <a:txBody>
                    <a:bodyPr/>
                    <a:lstStyle/>
                    <a:p>
                      <a:pPr algn="ctr">
                        <a:lnSpc>
                          <a:spcPct val="100000"/>
                        </a:lnSpc>
                        <a:buNone/>
                      </a:pPr>
                      <a:r>
                        <a:rPr lang="en-US" sz="1200" b="0" strike="noStrike" spc="-1">
                          <a:latin typeface="+mj-ea"/>
                          <a:ea typeface="+mj-ea"/>
                        </a:rPr>
                        <a:t>Div</a:t>
                      </a:r>
                    </a:p>
                  </a:txBody>
                  <a:tcPr marL="9360" marR="9360" anchor="b"/>
                </a:tc>
                <a:tc>
                  <a:txBody>
                    <a:bodyPr/>
                    <a:lstStyle/>
                    <a:p>
                      <a:pPr algn="ctr">
                        <a:lnSpc>
                          <a:spcPct val="100000"/>
                        </a:lnSpc>
                        <a:buNone/>
                      </a:pPr>
                      <a:r>
                        <a:rPr lang="en-US" sz="1200" b="0" strike="noStrike" spc="-1" dirty="0">
                          <a:latin typeface="+mj-ea"/>
                          <a:ea typeface="+mj-ea"/>
                        </a:rPr>
                        <a:t>BatchNorm</a:t>
                      </a:r>
                    </a:p>
                  </a:txBody>
                  <a:tcPr marL="9360" marR="9360" anchor="b"/>
                </a:tc>
                <a:tc>
                  <a:txBody>
                    <a:bodyPr/>
                    <a:lstStyle/>
                    <a:p>
                      <a:pPr algn="ctr">
                        <a:lnSpc>
                          <a:spcPct val="100000"/>
                        </a:lnSpc>
                        <a:buNone/>
                      </a:pPr>
                      <a:r>
                        <a:rPr lang="en-US" sz="1200" b="0" strike="noStrike" spc="-1">
                          <a:latin typeface="+mj-ea"/>
                          <a:ea typeface="+mj-ea"/>
                        </a:rPr>
                        <a:t>Reduce</a:t>
                      </a:r>
                    </a:p>
                  </a:txBody>
                  <a:tcPr marL="9360" marR="9360" anchor="b"/>
                </a:tc>
                <a:extLst>
                  <a:ext uri="{0D108BD9-81ED-4DB2-BD59-A6C34878D82A}">
                    <a16:rowId xmlns:a16="http://schemas.microsoft.com/office/drawing/2014/main" val="10003"/>
                  </a:ext>
                </a:extLst>
              </a:tr>
              <a:tr h="165272">
                <a:tc>
                  <a:txBody>
                    <a:bodyPr/>
                    <a:lstStyle/>
                    <a:p>
                      <a:pPr algn="ctr">
                        <a:lnSpc>
                          <a:spcPct val="100000"/>
                        </a:lnSpc>
                        <a:buNone/>
                      </a:pPr>
                      <a:r>
                        <a:rPr lang="en-US" sz="1200" b="0" strike="noStrike" spc="-1">
                          <a:latin typeface="+mj-ea"/>
                          <a:ea typeface="+mj-ea"/>
                        </a:rPr>
                        <a:t>Relu</a:t>
                      </a:r>
                    </a:p>
                  </a:txBody>
                  <a:tcPr marL="9360" marR="9360" anchor="b"/>
                </a:tc>
                <a:tc>
                  <a:txBody>
                    <a:bodyPr/>
                    <a:lstStyle/>
                    <a:p>
                      <a:pPr algn="ctr">
                        <a:lnSpc>
                          <a:spcPct val="100000"/>
                        </a:lnSpc>
                        <a:buNone/>
                      </a:pPr>
                      <a:r>
                        <a:rPr lang="en-US" sz="1200" b="0" strike="noStrike" spc="-1">
                          <a:latin typeface="+mj-ea"/>
                          <a:ea typeface="+mj-ea"/>
                        </a:rPr>
                        <a:t>Loss</a:t>
                      </a:r>
                    </a:p>
                  </a:txBody>
                  <a:tcPr marL="9360" marR="9360" anchor="b"/>
                </a:tc>
                <a:tc>
                  <a:txBody>
                    <a:bodyPr/>
                    <a:lstStyle/>
                    <a:p>
                      <a:pPr algn="ctr">
                        <a:lnSpc>
                          <a:spcPct val="100000"/>
                        </a:lnSpc>
                        <a:buNone/>
                      </a:pPr>
                      <a:r>
                        <a:rPr lang="en-US" sz="1200" b="0" strike="noStrike" spc="-1">
                          <a:latin typeface="+mj-ea"/>
                          <a:ea typeface="+mj-ea"/>
                        </a:rPr>
                        <a:t>Map</a:t>
                      </a:r>
                    </a:p>
                  </a:txBody>
                  <a:tcPr marL="9360" marR="9360" anchor="b"/>
                </a:tc>
                <a:extLst>
                  <a:ext uri="{0D108BD9-81ED-4DB2-BD59-A6C34878D82A}">
                    <a16:rowId xmlns:a16="http://schemas.microsoft.com/office/drawing/2014/main" val="10004"/>
                  </a:ext>
                </a:extLst>
              </a:tr>
              <a:tr h="165272">
                <a:tc>
                  <a:txBody>
                    <a:bodyPr/>
                    <a:lstStyle/>
                    <a:p>
                      <a:pPr algn="ctr">
                        <a:lnSpc>
                          <a:spcPct val="100000"/>
                        </a:lnSpc>
                        <a:buNone/>
                      </a:pPr>
                      <a:r>
                        <a:rPr lang="en-US" sz="1200" b="0" strike="noStrike" spc="-1" dirty="0">
                          <a:latin typeface="+mj-ea"/>
                          <a:ea typeface="+mj-ea"/>
                        </a:rPr>
                        <a:t>Floor</a:t>
                      </a:r>
                    </a:p>
                  </a:txBody>
                  <a:tcPr marL="9360" marR="9360" anchor="b"/>
                </a:tc>
                <a:tc>
                  <a:txBody>
                    <a:bodyPr/>
                    <a:lstStyle/>
                    <a:p>
                      <a:pPr algn="ctr">
                        <a:lnSpc>
                          <a:spcPct val="100000"/>
                        </a:lnSpc>
                        <a:buNone/>
                      </a:pPr>
                      <a:r>
                        <a:rPr lang="en-US" sz="1200" b="0" strike="noStrike" spc="-1">
                          <a:latin typeface="+mj-ea"/>
                          <a:ea typeface="+mj-ea"/>
                        </a:rPr>
                        <a:t>Sigmoid</a:t>
                      </a:r>
                    </a:p>
                  </a:txBody>
                  <a:tcPr marL="9360" marR="9360" anchor="b"/>
                </a:tc>
                <a:tc>
                  <a:txBody>
                    <a:bodyPr/>
                    <a:lstStyle/>
                    <a:p>
                      <a:pPr algn="ctr">
                        <a:lnSpc>
                          <a:spcPct val="100000"/>
                        </a:lnSpc>
                        <a:buNone/>
                      </a:pPr>
                      <a:r>
                        <a:rPr lang="en-US" sz="1200" b="0" strike="noStrike" spc="-1" dirty="0">
                          <a:latin typeface="+mj-ea"/>
                          <a:ea typeface="+mj-ea"/>
                        </a:rPr>
                        <a:t>…..</a:t>
                      </a:r>
                    </a:p>
                  </a:txBody>
                  <a:tcPr marL="9360" marR="9360" anchor="b"/>
                </a:tc>
                <a:extLst>
                  <a:ext uri="{0D108BD9-81ED-4DB2-BD59-A6C34878D82A}">
                    <a16:rowId xmlns:a16="http://schemas.microsoft.com/office/drawing/2014/main" val="10007"/>
                  </a:ext>
                </a:extLst>
              </a:tr>
            </a:tbl>
          </a:graphicData>
        </a:graphic>
      </p:graphicFrame>
      <p:pic>
        <p:nvPicPr>
          <p:cNvPr id="3" name="图片 2">
            <a:extLst>
              <a:ext uri="{FF2B5EF4-FFF2-40B4-BE49-F238E27FC236}">
                <a16:creationId xmlns:a16="http://schemas.microsoft.com/office/drawing/2014/main" id="{526E17F4-6987-624A-AFE9-01726864482D}"/>
              </a:ext>
            </a:extLst>
          </p:cNvPr>
          <p:cNvPicPr>
            <a:picLocks noChangeAspect="1"/>
          </p:cNvPicPr>
          <p:nvPr/>
        </p:nvPicPr>
        <p:blipFill rotWithShape="1">
          <a:blip r:embed="rId2"/>
          <a:srcRect l="27631" t="5531" r="42540" b="28476"/>
          <a:stretch/>
        </p:blipFill>
        <p:spPr>
          <a:xfrm>
            <a:off x="5840732" y="1510334"/>
            <a:ext cx="2228812" cy="1692189"/>
          </a:xfrm>
          <a:prstGeom prst="rect">
            <a:avLst/>
          </a:prstGeom>
        </p:spPr>
      </p:pic>
      <p:sp>
        <p:nvSpPr>
          <p:cNvPr id="47" name="PlaceHolder 2">
            <a:extLst>
              <a:ext uri="{FF2B5EF4-FFF2-40B4-BE49-F238E27FC236}">
                <a16:creationId xmlns:a16="http://schemas.microsoft.com/office/drawing/2014/main" id="{9002A5EE-3307-FE45-80A6-7F4D8B314E2C}"/>
              </a:ext>
            </a:extLst>
          </p:cNvPr>
          <p:cNvSpPr txBox="1">
            <a:spLocks/>
          </p:cNvSpPr>
          <p:nvPr/>
        </p:nvSpPr>
        <p:spPr>
          <a:xfrm>
            <a:off x="915244" y="3877445"/>
            <a:ext cx="4456357" cy="1633655"/>
          </a:xfrm>
          <a:prstGeom prst="rect">
            <a:avLst/>
          </a:prstGeom>
          <a:noFill/>
          <a:ln w="0">
            <a:noFill/>
          </a:ln>
        </p:spPr>
        <p:txBody>
          <a:bodyPr lIns="0" tIns="0" rIns="0" bIns="0" anchor="t">
            <a:noAutofit/>
          </a:bodyPr>
          <a:lst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a:lstStyle>
          <a:p>
            <a:pPr marL="0" indent="0">
              <a:lnSpc>
                <a:spcPct val="130000"/>
              </a:lnSpc>
              <a:spcBef>
                <a:spcPts val="561"/>
              </a:spcBef>
              <a:buClr>
                <a:srgbClr val="1A1A1A"/>
              </a:buClr>
              <a:buSzPct val="90000"/>
              <a:buFontTx/>
              <a:buNone/>
            </a:pPr>
            <a:r>
              <a:rPr lang="zh-CN" altLang="en-US" sz="1800" kern="0" spc="-1" dirty="0">
                <a:solidFill>
                  <a:srgbClr val="FFC000"/>
                </a:solidFill>
                <a:latin typeface="+mj-ea"/>
                <a:ea typeface="+mj-ea"/>
              </a:rPr>
              <a:t>基本运算单元：</a:t>
            </a:r>
            <a:r>
              <a:rPr lang="en-US" sz="1800" kern="0" spc="-1" dirty="0">
                <a:solidFill>
                  <a:srgbClr val="FFC000"/>
                </a:solidFill>
                <a:latin typeface="+mj-ea"/>
                <a:ea typeface="+mj-ea"/>
              </a:rPr>
              <a:t>Operator</a:t>
            </a:r>
            <a:r>
              <a:rPr lang="zh-CN" altLang="en-US" sz="1800" kern="0" spc="-1" dirty="0">
                <a:solidFill>
                  <a:srgbClr val="FFC000"/>
                </a:solidFill>
                <a:latin typeface="+mj-ea"/>
                <a:ea typeface="+mj-ea"/>
              </a:rPr>
              <a:t> 算子</a:t>
            </a:r>
            <a:endParaRPr lang="en-US" sz="1800" kern="0" spc="-1" dirty="0">
              <a:solidFill>
                <a:srgbClr val="FFC000"/>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800" kern="0" spc="-1" dirty="0">
                <a:solidFill>
                  <a:srgbClr val="384056"/>
                </a:solidFill>
                <a:latin typeface="+mj-ea"/>
                <a:ea typeface="+mj-ea"/>
              </a:rPr>
              <a:t>由最基本的代数算子组成</a:t>
            </a:r>
            <a:endParaRPr lang="en-US" altLang="zh-CN" sz="1800" kern="0" spc="-1" dirty="0">
              <a:solidFill>
                <a:srgbClr val="384056"/>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800" kern="0" spc="-1" dirty="0">
                <a:solidFill>
                  <a:srgbClr val="384056"/>
                </a:solidFill>
                <a:latin typeface="+mj-ea"/>
                <a:ea typeface="+mj-ea"/>
              </a:rPr>
              <a:t>根据深度学习结构组成复杂算子</a:t>
            </a:r>
            <a:endParaRPr lang="en-US" sz="1800" kern="0" spc="-1" dirty="0">
              <a:solidFill>
                <a:srgbClr val="384056"/>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en-US" sz="1800" kern="0" spc="-1" dirty="0">
                <a:solidFill>
                  <a:srgbClr val="384056"/>
                </a:solidFill>
                <a:latin typeface="+mj-ea"/>
                <a:ea typeface="+mj-ea"/>
              </a:rPr>
              <a:t>N</a:t>
            </a:r>
            <a:r>
              <a:rPr lang="zh-CN" altLang="en-US" sz="1800" kern="0" spc="-1" dirty="0">
                <a:solidFill>
                  <a:srgbClr val="384056"/>
                </a:solidFill>
                <a:latin typeface="+mj-ea"/>
                <a:ea typeface="+mj-ea"/>
              </a:rPr>
              <a:t>个输入</a:t>
            </a:r>
            <a:r>
              <a:rPr lang="en-US" sz="1800" kern="0" spc="-1" dirty="0">
                <a:solidFill>
                  <a:srgbClr val="384056"/>
                </a:solidFill>
                <a:latin typeface="+mj-ea"/>
                <a:ea typeface="+mj-ea"/>
              </a:rPr>
              <a:t>Tensor</a:t>
            </a:r>
            <a:r>
              <a:rPr lang="zh-CN" altLang="en-US" sz="1800" kern="0" spc="-1" dirty="0">
                <a:solidFill>
                  <a:srgbClr val="384056"/>
                </a:solidFill>
                <a:latin typeface="+mj-ea"/>
                <a:ea typeface="+mj-ea"/>
              </a:rPr>
              <a:t>，</a:t>
            </a:r>
            <a:r>
              <a:rPr lang="en-US" sz="1800" kern="0" spc="-1" dirty="0">
                <a:solidFill>
                  <a:srgbClr val="384056"/>
                </a:solidFill>
                <a:latin typeface="+mj-ea"/>
                <a:ea typeface="+mj-ea"/>
              </a:rPr>
              <a:t>M</a:t>
            </a:r>
            <a:r>
              <a:rPr lang="zh-CN" altLang="en-US" sz="1800" kern="0" spc="-1" dirty="0">
                <a:solidFill>
                  <a:srgbClr val="384056"/>
                </a:solidFill>
                <a:latin typeface="+mj-ea"/>
                <a:ea typeface="+mj-ea"/>
              </a:rPr>
              <a:t>个输出</a:t>
            </a:r>
            <a:r>
              <a:rPr lang="en-US" sz="1800" kern="0" spc="-1" dirty="0">
                <a:solidFill>
                  <a:srgbClr val="384056"/>
                </a:solidFill>
                <a:latin typeface="+mj-ea"/>
                <a:ea typeface="+mj-ea"/>
              </a:rPr>
              <a:t>Tensor</a:t>
            </a:r>
          </a:p>
        </p:txBody>
      </p:sp>
      <p:pic>
        <p:nvPicPr>
          <p:cNvPr id="4" name="图片 3">
            <a:extLst>
              <a:ext uri="{FF2B5EF4-FFF2-40B4-BE49-F238E27FC236}">
                <a16:creationId xmlns:a16="http://schemas.microsoft.com/office/drawing/2014/main" id="{FDDA1616-35F6-D44F-8A78-C14B517B0869}"/>
              </a:ext>
            </a:extLst>
          </p:cNvPr>
          <p:cNvPicPr>
            <a:picLocks noChangeAspect="1"/>
          </p:cNvPicPr>
          <p:nvPr/>
        </p:nvPicPr>
        <p:blipFill>
          <a:blip r:embed="rId3"/>
          <a:stretch>
            <a:fillRect/>
          </a:stretch>
        </p:blipFill>
        <p:spPr>
          <a:xfrm>
            <a:off x="8619303" y="1626770"/>
            <a:ext cx="2353412" cy="1547448"/>
          </a:xfrm>
          <a:prstGeom prst="rect">
            <a:avLst/>
          </a:prstGeom>
        </p:spPr>
      </p:pic>
      <p:sp>
        <p:nvSpPr>
          <p:cNvPr id="10" name="矩形 9">
            <a:extLst>
              <a:ext uri="{FF2B5EF4-FFF2-40B4-BE49-F238E27FC236}">
                <a16:creationId xmlns:a16="http://schemas.microsoft.com/office/drawing/2014/main" id="{B57205BB-3A56-7C4B-B5DB-877D8F6ED489}"/>
              </a:ext>
            </a:extLst>
          </p:cNvPr>
          <p:cNvSpPr/>
          <p:nvPr/>
        </p:nvSpPr>
        <p:spPr>
          <a:xfrm>
            <a:off x="586661" y="469193"/>
            <a:ext cx="5966698" cy="584775"/>
          </a:xfrm>
          <a:prstGeom prst="rect">
            <a:avLst/>
          </a:prstGeom>
        </p:spPr>
        <p:txBody>
          <a:bodyPr wrap="none">
            <a:spAutoFit/>
          </a:bodyPr>
          <a:lstStyle/>
          <a:p>
            <a:r>
              <a:rPr lang="zh-CN" altLang="en-US" sz="3200" b="1" dirty="0">
                <a:solidFill>
                  <a:srgbClr val="384056"/>
                </a:solidFill>
                <a:latin typeface="Microsoft YaHei" panose="020B0503020204020204" pitchFamily="34" charset="-122"/>
                <a:ea typeface="Microsoft YaHei" panose="020B0503020204020204" pitchFamily="34" charset="-122"/>
                <a:cs typeface="Arial" pitchFamily="34" charset="0"/>
              </a:rPr>
              <a:t>基于计算图的</a:t>
            </a:r>
            <a:r>
              <a:rPr lang="en-US" altLang="zh-CN" sz="3200" b="1" dirty="0">
                <a:solidFill>
                  <a:srgbClr val="384056"/>
                </a:solidFill>
                <a:latin typeface="Microsoft YaHei" panose="020B0503020204020204" pitchFamily="34" charset="-122"/>
                <a:ea typeface="Microsoft YaHei" panose="020B0503020204020204" pitchFamily="34" charset="-122"/>
                <a:cs typeface="Arial" pitchFamily="34" charset="0"/>
              </a:rPr>
              <a:t>AI</a:t>
            </a:r>
            <a:r>
              <a:rPr lang="zh-CN" altLang="en-US" sz="3200" b="1" dirty="0">
                <a:solidFill>
                  <a:srgbClr val="384056"/>
                </a:solidFill>
                <a:latin typeface="Microsoft YaHei" panose="020B0503020204020204" pitchFamily="34" charset="-122"/>
                <a:ea typeface="Microsoft YaHei" panose="020B0503020204020204" pitchFamily="34" charset="-122"/>
                <a:cs typeface="Arial" pitchFamily="34" charset="0"/>
              </a:rPr>
              <a:t>框架：基本组成</a:t>
            </a:r>
            <a:endParaRPr lang="zh-CN" altLang="en-US" sz="3200" b="1" spc="-1" dirty="0">
              <a:solidFill>
                <a:srgbClr val="1A1A1A"/>
              </a:solidFill>
              <a:latin typeface="+mj-ea"/>
              <a:ea typeface="+mj-ea"/>
              <a:cs typeface="+mj-cs"/>
            </a:endParaRPr>
          </a:p>
        </p:txBody>
      </p:sp>
    </p:spTree>
    <p:extLst>
      <p:ext uri="{BB962C8B-B14F-4D97-AF65-F5344CB8AC3E}">
        <p14:creationId xmlns:p14="http://schemas.microsoft.com/office/powerpoint/2010/main" val="863378213"/>
      </p:ext>
    </p:extLst>
  </p:cSld>
  <p:clrMapOvr>
    <a:masterClrMapping/>
  </p:clrMapOvr>
  <p:transition>
    <p:fade/>
  </p:transition>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withEffect">
                                  <p:stCondLst>
                                    <p:cond delay="0"/>
                                  </p:stCondLst>
                                  <p:childTnLst>
                                    <p:set>
                                      <p:cBhvr>
                                        <p:cTn id="6" dur="1" fill="hold">
                                          <p:stCondLst>
                                            <p:cond delay="0"/>
                                          </p:stCondLst>
                                        </p:cTn>
                                        <p:tgtEl>
                                          <p:spTgt spid="895"/>
                                        </p:tgtEl>
                                        <p:attrNameLst>
                                          <p:attrName>style.visibility</p:attrName>
                                        </p:attrNameLst>
                                      </p:cBhvr>
                                      <p:to>
                                        <p:strVal val="visible"/>
                                      </p:to>
                                    </p:set>
                                    <p:animEffect transition="in" filter="fade">
                                      <p:cBhvr additive="repl">
                                        <p:cTn id="7" dur="500"/>
                                        <p:tgtEl>
                                          <p:spTgt spid="8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15007</TotalTime>
  <Words>522</Words>
  <Application>Microsoft Macintosh PowerPoint</Application>
  <PresentationFormat>自定义</PresentationFormat>
  <Paragraphs>84</Paragraphs>
  <Slides>12</Slides>
  <Notes>5</Notes>
  <HiddenSlides>0</HiddenSlides>
  <MMClips>0</MMClips>
  <ScaleCrop>false</ScaleCrop>
  <HeadingPairs>
    <vt:vector size="6" baseType="variant">
      <vt:variant>
        <vt:lpstr>已用的字体</vt:lpstr>
      </vt:variant>
      <vt:variant>
        <vt:i4>15</vt:i4>
      </vt:variant>
      <vt:variant>
        <vt:lpstr>主题</vt:lpstr>
      </vt:variant>
      <vt:variant>
        <vt:i4>6</vt:i4>
      </vt:variant>
      <vt:variant>
        <vt:lpstr>幻灯片标题</vt:lpstr>
      </vt:variant>
      <vt:variant>
        <vt:i4>12</vt:i4>
      </vt:variant>
    </vt:vector>
  </HeadingPairs>
  <TitlesOfParts>
    <vt:vector size="33" baseType="lpstr">
      <vt:lpstr>黑体</vt:lpstr>
      <vt:lpstr>华文细黑</vt:lpstr>
      <vt:lpstr>微软雅黑</vt:lpstr>
      <vt:lpstr>微软雅黑</vt:lpstr>
      <vt:lpstr>FrutigerNext LT Bold</vt:lpstr>
      <vt:lpstr>FrutigerNext LT Light</vt:lpstr>
      <vt:lpstr>FrutigerNext LT Medium</vt:lpstr>
      <vt:lpstr>GEETYPE-SkyGB-Flash Reguar</vt:lpstr>
      <vt:lpstr>Segoe UI</vt:lpstr>
      <vt:lpstr>Segoe UI Semibold</vt:lpstr>
      <vt:lpstr>Arial</vt:lpstr>
      <vt:lpstr>Calibri</vt:lpstr>
      <vt:lpstr>Franklin Gothic Book</vt:lpstr>
      <vt:lpstr>Times New Roman</vt:lpstr>
      <vt:lpstr>Wingdings</vt:lpstr>
      <vt:lpstr>Title1</vt:lpstr>
      <vt:lpstr>Title2</vt:lpstr>
      <vt:lpstr>content01</vt:lpstr>
      <vt:lpstr>Content02</vt:lpstr>
      <vt:lpstr>code01</vt:lpstr>
      <vt:lpstr>Thankyou</vt:lpstr>
      <vt:lpstr>计算图</vt:lpstr>
      <vt:lpstr>PowerPoint 演示文稿</vt:lpstr>
      <vt:lpstr>AI Framework Problem</vt:lpstr>
      <vt:lpstr>AI Framework Problem</vt:lpstr>
      <vt:lpstr>AI Framework Problem</vt:lpstr>
      <vt:lpstr>Computation graph</vt:lpstr>
      <vt:lpstr>PowerPoint 演示文稿</vt:lpstr>
      <vt:lpstr>PowerPoint 演示文稿</vt:lpstr>
      <vt:lpstr>PowerPoint 演示文稿</vt:lpstr>
      <vt:lpstr>基于数据流图（DAG）的计算框架</vt:lpstr>
      <vt:lpstr>Summary</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1448</cp:revision>
  <dcterms:created xsi:type="dcterms:W3CDTF">2015-01-14T10:38:57Z</dcterms:created>
  <dcterms:modified xsi:type="dcterms:W3CDTF">2022-10-07T14:21:30Z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